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3" r:id="rId2"/>
    <p:sldId id="256" r:id="rId3"/>
    <p:sldId id="271" r:id="rId4"/>
    <p:sldId id="287" r:id="rId5"/>
    <p:sldId id="277" r:id="rId6"/>
    <p:sldId id="274" r:id="rId7"/>
    <p:sldId id="278" r:id="rId8"/>
    <p:sldId id="281" r:id="rId9"/>
    <p:sldId id="280" r:id="rId10"/>
    <p:sldId id="300" r:id="rId11"/>
    <p:sldId id="285" r:id="rId12"/>
    <p:sldId id="302" r:id="rId13"/>
    <p:sldId id="295" r:id="rId14"/>
    <p:sldId id="296" r:id="rId15"/>
    <p:sldId id="297" r:id="rId16"/>
    <p:sldId id="298" r:id="rId17"/>
    <p:sldId id="299" r:id="rId18"/>
    <p:sldId id="301" r:id="rId19"/>
    <p:sldId id="27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C32B"/>
    <a:srgbClr val="D0D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80" y="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03-Apr-18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860339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03-Apr-18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31242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084B3-E3E8-440D-AE1C-F39A92BB9E8D}" type="datetimeFigureOut">
              <a:rPr lang="en-US" smtClean="0"/>
              <a:pPr/>
              <a:t>03-Apr-18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162677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48084B3-E3E8-440D-AE1C-F39A92BB9E8D}" type="datetimeFigureOut">
              <a:rPr lang="en-US" smtClean="0"/>
              <a:pPr/>
              <a:t>03-Apr-18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197445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8084B3-E3E8-440D-AE1C-F39A92BB9E8D}" type="datetimeFigureOut">
              <a:rPr lang="en-US" smtClean="0"/>
              <a:pPr/>
              <a:t>03-Apr-18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614444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8084B3-E3E8-440D-AE1C-F39A92BB9E8D}" type="datetimeFigureOut">
              <a:rPr lang="en-US" smtClean="0"/>
              <a:pPr/>
              <a:t>03-Apr-18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4139431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084B3-E3E8-440D-AE1C-F39A92BB9E8D}" type="datetimeFigureOut">
              <a:rPr lang="en-US" smtClean="0"/>
              <a:pPr/>
              <a:t>03-Apr-18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082318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03-Apr-18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409341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03-Apr-18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4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03-Apr-18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93698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03-Apr-18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211643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084B3-E3E8-440D-AE1C-F39A92BB9E8D}" type="datetimeFigureOut">
              <a:rPr lang="en-US" smtClean="0"/>
              <a:pPr/>
              <a:t>03-Apr-18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EC709-7D8F-4B77-976B-DE9359DFADC5}" type="slidenum">
              <a:rPr lang="en-US" smtClean="0"/>
              <a:pPr/>
              <a:t>‹#›</a:t>
            </a:fld>
            <a:endParaRPr lang="en-US"/>
          </a:p>
        </p:txBody>
      </p:sp>
    </p:spTree>
    <p:extLst>
      <p:ext uri="{BB962C8B-B14F-4D97-AF65-F5344CB8AC3E}">
        <p14:creationId xmlns:p14="http://schemas.microsoft.com/office/powerpoint/2010/main" val="681532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solidFill>
                  <a:srgbClr val="FF0000"/>
                </a:solidFill>
              </a:rPr>
              <a:t>Bài giảng: A Moment in History</a:t>
            </a:r>
            <a:endParaRPr lang="en-US" dirty="0">
              <a:solidFill>
                <a:srgbClr val="FF0000"/>
              </a:solidFill>
            </a:endParaRPr>
          </a:p>
        </p:txBody>
      </p:sp>
      <p:sp>
        <p:nvSpPr>
          <p:cNvPr id="5" name="Content Placeholder 2"/>
          <p:cNvSpPr txBox="1">
            <a:spLocks/>
          </p:cNvSpPr>
          <p:nvPr/>
        </p:nvSpPr>
        <p:spPr>
          <a:xfrm>
            <a:off x="457200" y="1905000"/>
            <a:ext cx="8229600" cy="42211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b="1" smtClean="0">
                <a:solidFill>
                  <a:srgbClr val="002060"/>
                </a:solidFill>
              </a:rPr>
              <a:t>Unit 2B – Giáo trình: American English File</a:t>
            </a:r>
          </a:p>
          <a:p>
            <a:r>
              <a:rPr lang="en-US" b="1" smtClean="0">
                <a:solidFill>
                  <a:srgbClr val="002060"/>
                </a:solidFill>
              </a:rPr>
              <a:t>Hệ Cao Đẳng 17C1</a:t>
            </a:r>
          </a:p>
          <a:p>
            <a:r>
              <a:rPr lang="en-US" b="1" smtClean="0">
                <a:solidFill>
                  <a:srgbClr val="002060"/>
                </a:solidFill>
              </a:rPr>
              <a:t>Trường: Cao Đẳng Lý Tự Trọng TP.HCM</a:t>
            </a:r>
          </a:p>
          <a:p>
            <a:r>
              <a:rPr lang="en-US" b="1" smtClean="0">
                <a:solidFill>
                  <a:srgbClr val="002060"/>
                </a:solidFill>
              </a:rPr>
              <a:t>Giảng viên: Nguyễn Thị Bảo Trân</a:t>
            </a:r>
            <a:endParaRPr lang="en-US" b="1" dirty="0">
              <a:solidFill>
                <a:srgbClr val="002060"/>
              </a:solidFill>
            </a:endParaRPr>
          </a:p>
        </p:txBody>
      </p:sp>
    </p:spTree>
    <p:extLst>
      <p:ext uri="{BB962C8B-B14F-4D97-AF65-F5344CB8AC3E}">
        <p14:creationId xmlns:p14="http://schemas.microsoft.com/office/powerpoint/2010/main" val="1787159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6"/>
          <p:cNvPicPr>
            <a:picLocks noChangeAspect="1" noChangeArrowheads="1"/>
          </p:cNvPicPr>
          <p:nvPr/>
        </p:nvPicPr>
        <p:blipFill>
          <a:blip r:embed="rId2"/>
          <a:srcRect/>
          <a:stretch>
            <a:fillRect/>
          </a:stretch>
        </p:blipFill>
        <p:spPr bwMode="auto">
          <a:xfrm>
            <a:off x="1066800" y="609600"/>
            <a:ext cx="6781800" cy="4876800"/>
          </a:xfrm>
          <a:prstGeom prst="rect">
            <a:avLst/>
          </a:prstGeom>
          <a:noFill/>
          <a:ln w="9525">
            <a:noFill/>
            <a:miter lim="800000"/>
            <a:headEnd/>
            <a:tailEnd/>
          </a:ln>
          <a:effectLst/>
        </p:spPr>
      </p:pic>
      <p:sp>
        <p:nvSpPr>
          <p:cNvPr id="5" name="Title 1"/>
          <p:cNvSpPr txBox="1">
            <a:spLocks/>
          </p:cNvSpPr>
          <p:nvPr/>
        </p:nvSpPr>
        <p:spPr>
          <a:xfrm>
            <a:off x="533400" y="5334000"/>
            <a:ext cx="8229600" cy="9144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vi-VN" sz="3600" b="1" i="0" u="none" strike="noStrike" kern="1200" cap="none" spc="0" normalizeH="0" baseline="0" noProof="0" dirty="0" smtClean="0">
                <a:ln>
                  <a:noFill/>
                </a:ln>
                <a:solidFill>
                  <a:schemeClr val="tx2">
                    <a:lumMod val="75000"/>
                  </a:schemeClr>
                </a:solidFill>
                <a:effectLst/>
                <a:uLnTx/>
                <a:uFillTx/>
                <a:latin typeface="+mj-lt"/>
                <a:ea typeface="+mj-ea"/>
                <a:cs typeface="+mj-cs"/>
              </a:rPr>
              <a:t>Welcome to our English class!</a:t>
            </a:r>
            <a:endParaRPr kumimoji="0" lang="en-US" sz="3600" b="1" i="0" u="none" strike="noStrike" kern="1200" cap="none" spc="0" normalizeH="0" baseline="0" noProof="0" dirty="0">
              <a:ln>
                <a:noFill/>
              </a:ln>
              <a:solidFill>
                <a:schemeClr val="tx2">
                  <a:lumMod val="75000"/>
                </a:schemeClr>
              </a:solidFill>
              <a:effectLst/>
              <a:uLnTx/>
              <a:uFillTx/>
              <a:latin typeface="+mj-lt"/>
              <a:ea typeface="+mj-ea"/>
              <a:cs typeface="+mj-cs"/>
            </a:endParaRPr>
          </a:p>
        </p:txBody>
      </p:sp>
    </p:spTree>
    <p:extLst>
      <p:ext uri="{BB962C8B-B14F-4D97-AF65-F5344CB8AC3E}">
        <p14:creationId xmlns:p14="http://schemas.microsoft.com/office/powerpoint/2010/main" val="27514292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rot="324776">
            <a:off x="5195818" y="54305"/>
            <a:ext cx="2284297" cy="2024988"/>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stretch>
            <a:fillRect/>
          </a:stretch>
        </p:blipFill>
        <p:spPr>
          <a:xfrm>
            <a:off x="304800" y="1524000"/>
            <a:ext cx="8458200" cy="4610297"/>
          </a:xfrm>
          <a:prstGeom prst="rect">
            <a:avLst/>
          </a:prstGeom>
        </p:spPr>
      </p:pic>
      <p:pic>
        <p:nvPicPr>
          <p:cNvPr id="6" name="Picture 5"/>
          <p:cNvPicPr>
            <a:picLocks noChangeAspect="1"/>
          </p:cNvPicPr>
          <p:nvPr/>
        </p:nvPicPr>
        <p:blipFill>
          <a:blip r:embed="rId5"/>
          <a:stretch>
            <a:fillRect/>
          </a:stretch>
        </p:blipFill>
        <p:spPr>
          <a:xfrm>
            <a:off x="1178694" y="252515"/>
            <a:ext cx="3429000" cy="661885"/>
          </a:xfrm>
          <a:prstGeom prst="rect">
            <a:avLst/>
          </a:prstGeom>
          <a:ln>
            <a:solidFill>
              <a:srgbClr val="FF0000"/>
            </a:solidFill>
          </a:ln>
        </p:spPr>
      </p:pic>
      <p:sp>
        <p:nvSpPr>
          <p:cNvPr id="7" name="Rectangle 6"/>
          <p:cNvSpPr/>
          <p:nvPr/>
        </p:nvSpPr>
        <p:spPr>
          <a:xfrm>
            <a:off x="419100" y="6234412"/>
            <a:ext cx="8382000" cy="548099"/>
          </a:xfrm>
          <a:prstGeom prst="rect">
            <a:avLst/>
          </a:prstGeom>
        </p:spPr>
        <p:txBody>
          <a:bodyPr wrap="square">
            <a:spAutoFit/>
          </a:bodyPr>
          <a:lstStyle/>
          <a:p>
            <a:pPr algn="just">
              <a:lnSpc>
                <a:spcPct val="115000"/>
              </a:lnSpc>
              <a:spcAft>
                <a:spcPts val="1000"/>
              </a:spcAft>
              <a:tabLst>
                <a:tab pos="1485900" algn="l"/>
                <a:tab pos="1828800" algn="l"/>
                <a:tab pos="2971800" algn="l"/>
              </a:tabLst>
            </a:pPr>
            <a:r>
              <a:rPr lang="vi-VN" sz="2800" b="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moment </a:t>
            </a:r>
            <a:r>
              <a:rPr lang="vi-VN" sz="28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a:t>
            </a:r>
            <a:r>
              <a:rPr lang="vi-VN"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məʊmənt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very short period of </a:t>
            </a:r>
            <a:r>
              <a:rPr lang="vi-VN" sz="28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time</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3088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82121123"/>
              </p:ext>
            </p:extLst>
          </p:nvPr>
        </p:nvGraphicFramePr>
        <p:xfrm>
          <a:off x="838200" y="1073217"/>
          <a:ext cx="7696200" cy="5681626"/>
        </p:xfrm>
        <a:graphic>
          <a:graphicData uri="http://schemas.openxmlformats.org/drawingml/2006/table">
            <a:tbl>
              <a:tblPr/>
              <a:tblGrid>
                <a:gridCol w="746210"/>
                <a:gridCol w="6949990"/>
              </a:tblGrid>
              <a:tr h="129450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C00000"/>
                          </a:solidFill>
                          <a:latin typeface="Times New Roman"/>
                          <a:ea typeface="Calibri"/>
                          <a:cs typeface="Times New Roman"/>
                        </a:rPr>
                        <a:t>A</a:t>
                      </a:r>
                      <a:endParaRPr lang="en-US" sz="2000"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C00000"/>
                          </a:solidFill>
                          <a:latin typeface="Times New Roman"/>
                          <a:ea typeface="Calibri"/>
                          <a:cs typeface="Times New Roman"/>
                        </a:rPr>
                        <a:t>I</a:t>
                      </a:r>
                      <a:r>
                        <a:rPr lang="vi-VN" sz="1800" b="1" baseline="0" dirty="0" smtClean="0">
                          <a:solidFill>
                            <a:srgbClr val="C00000"/>
                          </a:solidFill>
                          <a:latin typeface="Times New Roman"/>
                          <a:ea typeface="Calibri"/>
                          <a:cs typeface="Times New Roman"/>
                        </a:rPr>
                        <a:t> </a:t>
                      </a:r>
                      <a:r>
                        <a:rPr lang="vi-VN" sz="1800" b="1" dirty="0" smtClean="0">
                          <a:solidFill>
                            <a:srgbClr val="C00000"/>
                          </a:solidFill>
                          <a:latin typeface="Times New Roman"/>
                          <a:ea typeface="Calibri"/>
                          <a:cs typeface="Times New Roman"/>
                        </a:rPr>
                        <a:t>walked </a:t>
                      </a:r>
                      <a:r>
                        <a:rPr lang="vi-VN" sz="1800" b="1" dirty="0">
                          <a:solidFill>
                            <a:srgbClr val="C00000"/>
                          </a:solidFill>
                          <a:latin typeface="Times New Roman"/>
                          <a:ea typeface="Calibri"/>
                          <a:cs typeface="Times New Roman"/>
                        </a:rPr>
                        <a:t>around the park outside the center. Although it was November, it was a warm night. The atmosphere was wonderful. When I took this photo, everybody was looking at the </a:t>
                      </a:r>
                      <a:r>
                        <a:rPr lang="vi-VN" sz="1800" b="1" dirty="0" smtClean="0">
                          <a:solidFill>
                            <a:srgbClr val="C00000"/>
                          </a:solidFill>
                          <a:latin typeface="Times New Roman"/>
                          <a:ea typeface="Calibri"/>
                          <a:cs typeface="Times New Roman"/>
                        </a:rPr>
                        <a:t>TV </a:t>
                      </a:r>
                      <a:r>
                        <a:rPr lang="vi-VN" sz="1800" b="1" dirty="0">
                          <a:solidFill>
                            <a:srgbClr val="C00000"/>
                          </a:solidFill>
                          <a:latin typeface="Times New Roman"/>
                          <a:ea typeface="Calibri"/>
                          <a:cs typeface="Times New Roman"/>
                        </a:rPr>
                        <a:t>screens waiting for the election results. </a:t>
                      </a:r>
                      <a:endParaRPr lang="en-US" sz="1800" b="1"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4314">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endParaRPr lang="vi-VN" sz="2000" b="1" dirty="0" smtClean="0">
                        <a:solidFill>
                          <a:srgbClr val="002060"/>
                        </a:solidFill>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2060"/>
                          </a:solidFill>
                          <a:latin typeface="Times New Roman"/>
                          <a:ea typeface="Calibri"/>
                          <a:cs typeface="Times New Roman"/>
                        </a:rPr>
                        <a:t>B</a:t>
                      </a:r>
                      <a:endParaRPr lang="en-US" sz="2000"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600"/>
                        </a:spcAft>
                      </a:pPr>
                      <a:endParaRPr lang="vi-VN" sz="1600" b="1" dirty="0" smtClean="0">
                        <a:solidFill>
                          <a:srgbClr val="002060"/>
                        </a:solidFill>
                        <a:latin typeface="Times New Roman"/>
                        <a:ea typeface="Calibri"/>
                        <a:cs typeface="Times New Roman"/>
                      </a:endParaRPr>
                    </a:p>
                    <a:p>
                      <a:pPr marL="0" marR="0" algn="just">
                        <a:lnSpc>
                          <a:spcPct val="100000"/>
                        </a:lnSpc>
                        <a:spcBef>
                          <a:spcPts val="0"/>
                        </a:spcBef>
                        <a:spcAft>
                          <a:spcPts val="600"/>
                        </a:spcAft>
                      </a:pPr>
                      <a:r>
                        <a:rPr lang="vi-VN" sz="1800" b="1" dirty="0" smtClean="0">
                          <a:solidFill>
                            <a:srgbClr val="002060"/>
                          </a:solidFill>
                          <a:latin typeface="Times New Roman"/>
                          <a:ea typeface="Calibri"/>
                          <a:cs typeface="Times New Roman"/>
                        </a:rPr>
                        <a:t>I </a:t>
                      </a:r>
                      <a:r>
                        <a:rPr lang="vi-VN" sz="1800" b="1" dirty="0">
                          <a:solidFill>
                            <a:srgbClr val="002060"/>
                          </a:solidFill>
                          <a:latin typeface="Times New Roman"/>
                          <a:ea typeface="Calibri"/>
                          <a:cs typeface="Times New Roman"/>
                        </a:rPr>
                        <a:t>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1800" b="1"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gn="ctr">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B050"/>
                          </a:solidFill>
                          <a:latin typeface="Times New Roman"/>
                          <a:ea typeface="Calibri"/>
                          <a:cs typeface="Times New Roman"/>
                        </a:rPr>
                        <a:t>C</a:t>
                      </a:r>
                      <a:endParaRPr lang="en-US" sz="20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1800" b="1" dirty="0" smtClean="0">
                        <a:solidFill>
                          <a:srgbClr val="00B050"/>
                        </a:solidFill>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00B050"/>
                          </a:solidFill>
                          <a:latin typeface="Times New Roman"/>
                          <a:ea typeface="Calibri"/>
                          <a:cs typeface="Times New Roman"/>
                        </a:rPr>
                        <a:t>Some </a:t>
                      </a:r>
                      <a:r>
                        <a:rPr lang="vi-VN" sz="1800" b="1" dirty="0">
                          <a:solidFill>
                            <a:srgbClr val="00B050"/>
                          </a:solidFill>
                          <a:latin typeface="Times New Roman"/>
                          <a:ea typeface="Calibri"/>
                          <a:cs typeface="Times New Roman"/>
                        </a:rPr>
                        <a:t>people were quietly holding hands and smiling – others were tense and nervous. They felt that it was their moment. Suddenly, I realized that this was a better place to be than inside. </a:t>
                      </a:r>
                      <a:endParaRPr lang="en-US" sz="18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chemeClr val="accent4">
                              <a:lumMod val="75000"/>
                            </a:schemeClr>
                          </a:solidFill>
                          <a:latin typeface="Times New Roman"/>
                          <a:ea typeface="Calibri"/>
                          <a:cs typeface="Times New Roman"/>
                        </a:rPr>
                        <a:t>D</a:t>
                      </a:r>
                      <a:endParaRPr lang="en-US" sz="2000" dirty="0">
                        <a:solidFill>
                          <a:schemeClr val="accent4">
                            <a:lumMod val="75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7030A0"/>
                          </a:solidFill>
                          <a:latin typeface="Times New Roman"/>
                          <a:ea typeface="Calibri"/>
                          <a:cs typeface="Times New Roman"/>
                        </a:rPr>
                        <a:t>On </a:t>
                      </a:r>
                      <a:r>
                        <a:rPr lang="vi-VN" sz="1600" b="1" dirty="0">
                          <a:solidFill>
                            <a:srgbClr val="7030A0"/>
                          </a:solidFill>
                          <a:latin typeface="Times New Roman"/>
                          <a:ea typeface="Calibri"/>
                          <a:cs typeface="Times New Roman"/>
                        </a:rPr>
                        <a:t>November 4th, I arrived in Chicago late in the evening. I wanted to photograph Barack Obama and his family in the convention center, but when I got there, I discovered that I didn’t have my press pass and I couldn’t go inside.</a:t>
                      </a:r>
                      <a:endParaRPr lang="en-US" sz="1600" b="1" dirty="0">
                        <a:solidFill>
                          <a:srgbClr val="7030A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1"/>
          <p:cNvSpPr>
            <a:spLocks noGrp="1"/>
          </p:cNvSpPr>
          <p:nvPr>
            <p:ph type="title"/>
          </p:nvPr>
        </p:nvSpPr>
        <p:spPr>
          <a:xfrm>
            <a:off x="838200" y="228600"/>
            <a:ext cx="8305800" cy="533400"/>
          </a:xfrm>
          <a:solidFill>
            <a:schemeClr val="accent6">
              <a:lumMod val="20000"/>
              <a:lumOff val="80000"/>
            </a:schemeClr>
          </a:solidFill>
          <a:ln>
            <a:solidFill>
              <a:srgbClr val="002060"/>
            </a:solidFill>
          </a:ln>
        </p:spPr>
        <p:txBody>
          <a:bodyPr>
            <a:noAutofit/>
          </a:bodyPr>
          <a:lstStyle/>
          <a:p>
            <a:pPr algn="l"/>
            <a:r>
              <a:rPr lang="en-US" sz="2400" b="1" dirty="0" smtClean="0">
                <a:solidFill>
                  <a:srgbClr val="002060"/>
                </a:solidFill>
                <a:latin typeface="Arial" pitchFamily="34" charset="0"/>
                <a:cs typeface="Arial" pitchFamily="34" charset="0"/>
              </a:rPr>
              <a:t>Task 1: Reorder the paragraphs to make a complete text</a:t>
            </a:r>
            <a:endParaRPr lang="en-US" sz="2400" b="1" dirty="0">
              <a:solidFill>
                <a:srgbClr val="002060"/>
              </a:solidFill>
              <a:latin typeface="Arial" pitchFamily="34" charset="0"/>
              <a:cs typeface="Arial" pitchFamily="34"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0"/>
            <a:ext cx="8763000" cy="639762"/>
          </a:xfrm>
        </p:spPr>
        <p:txBody>
          <a:bodyPr>
            <a:noAutofit/>
          </a:bodyPr>
          <a:lstStyle/>
          <a:p>
            <a:r>
              <a:rPr lang="en-US" sz="2800" b="1" dirty="0" smtClean="0">
                <a:solidFill>
                  <a:schemeClr val="accent3">
                    <a:lumMod val="50000"/>
                  </a:schemeClr>
                </a:solidFill>
              </a:rPr>
              <a:t>Task 1: Reorder the paragraphs to make a complete text</a:t>
            </a:r>
            <a:endParaRPr lang="en-US" sz="2800" b="1" dirty="0">
              <a:solidFill>
                <a:schemeClr val="accent3">
                  <a:lumMod val="50000"/>
                </a:schemeClr>
              </a:solidFill>
            </a:endParaRPr>
          </a:p>
        </p:txBody>
      </p:sp>
      <p:sp>
        <p:nvSpPr>
          <p:cNvPr id="5" name="AutoShape 10"/>
          <p:cNvSpPr>
            <a:spLocks noChangeArrowheads="1"/>
          </p:cNvSpPr>
          <p:nvPr/>
        </p:nvSpPr>
        <p:spPr bwMode="auto">
          <a:xfrm>
            <a:off x="4812" y="2514600"/>
            <a:ext cx="1823987" cy="1066800"/>
          </a:xfrm>
          <a:prstGeom prst="rightArrow">
            <a:avLst>
              <a:gd name="adj1" fmla="val 50000"/>
              <a:gd name="adj2"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a:prstShdw prst="shdw13" dist="53882" dir="13500000">
              <a:schemeClr val="bg2">
                <a:alpha val="50000"/>
              </a:schemeClr>
            </a:prstShdw>
          </a:effectLst>
        </p:spPr>
        <p:txBody>
          <a:bodyPr wrap="none" anchor="ctr"/>
          <a:lstStyle/>
          <a:p>
            <a:pPr marL="342900" indent="-342900"/>
            <a:endParaRPr lang="vi-VN" sz="1600" b="1" dirty="0" smtClean="0">
              <a:solidFill>
                <a:srgbClr val="CC0000"/>
              </a:solidFill>
              <a:latin typeface="Times New Roman" pitchFamily="18" charset="0"/>
            </a:endParaRPr>
          </a:p>
          <a:p>
            <a:pPr marL="342900" indent="-342900" algn="ctr"/>
            <a:r>
              <a:rPr lang="vi-VN" sz="1600" b="1" dirty="0" smtClean="0">
                <a:solidFill>
                  <a:srgbClr val="CC0000"/>
                </a:solidFill>
                <a:latin typeface="Times New Roman" pitchFamily="18" charset="0"/>
              </a:rPr>
              <a:t>ANSWER</a:t>
            </a:r>
            <a:endParaRPr lang="en-US" sz="1600" b="1" dirty="0">
              <a:solidFill>
                <a:srgbClr val="CC0000"/>
              </a:solidFill>
              <a:latin typeface="Times New Roman" pitchFamily="18" charset="0"/>
            </a:endParaRPr>
          </a:p>
          <a:p>
            <a:pPr marL="342900" indent="-342900"/>
            <a:endParaRPr lang="en-SG" b="1" dirty="0">
              <a:solidFill>
                <a:srgbClr val="CC0000"/>
              </a:solidFill>
            </a:endParaRPr>
          </a:p>
        </p:txBody>
      </p:sp>
      <p:sp>
        <p:nvSpPr>
          <p:cNvPr id="6" name="Title 7"/>
          <p:cNvSpPr txBox="1">
            <a:spLocks/>
          </p:cNvSpPr>
          <p:nvPr/>
        </p:nvSpPr>
        <p:spPr>
          <a:xfrm>
            <a:off x="1905000" y="304800"/>
            <a:ext cx="5257800" cy="76944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t>
            </a:r>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 </a:t>
            </a: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MOMENT IN HISTORY</a:t>
            </a:r>
            <a:endParaRPr lang="en-US" sz="3200" dirty="0"/>
          </a:p>
        </p:txBody>
      </p:sp>
      <p:sp>
        <p:nvSpPr>
          <p:cNvPr id="7" name="Subtitle 2"/>
          <p:cNvSpPr txBox="1">
            <a:spLocks/>
          </p:cNvSpPr>
          <p:nvPr/>
        </p:nvSpPr>
        <p:spPr>
          <a:xfrm>
            <a:off x="2895600" y="2819400"/>
            <a:ext cx="3124200" cy="762000"/>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600"/>
              </a:spcAft>
              <a:buClrTx/>
              <a:buSzTx/>
              <a:tabLst/>
              <a:defRPr/>
            </a:pPr>
            <a:r>
              <a:rPr lang="vi-VN" sz="3200" b="1" dirty="0" smtClean="0">
                <a:solidFill>
                  <a:srgbClr val="FF0000"/>
                </a:solidFill>
              </a:rPr>
              <a:t>D – A – C – B </a:t>
            </a:r>
            <a:endParaRPr kumimoji="0" lang="en-US" sz="3200" b="1" i="0" u="none" strike="noStrike" kern="1200" cap="none" spc="0" normalizeH="0" baseline="0" noProof="0" dirty="0">
              <a:ln>
                <a:noFill/>
              </a:ln>
              <a:solidFill>
                <a:srgbClr val="FF0000"/>
              </a:solidFill>
              <a:effectLst/>
              <a:uLnTx/>
              <a:uFillTx/>
              <a:latin typeface="+mn-lt"/>
              <a:ea typeface="+mn-ea"/>
              <a:cs typeface="+mn-cs"/>
            </a:endParaRPr>
          </a:p>
        </p:txBody>
      </p:sp>
      <p:pic>
        <p:nvPicPr>
          <p:cNvPr id="8" name="Picture 4" descr="http://www.univ-great-turning.org/wp-content/uploads/2013/10/problem-solvers.jpg"/>
          <p:cNvPicPr>
            <a:picLocks noChangeAspect="1" noChangeArrowheads="1"/>
          </p:cNvPicPr>
          <p:nvPr/>
        </p:nvPicPr>
        <p:blipFill>
          <a:blip r:embed="rId2"/>
          <a:srcRect/>
          <a:stretch>
            <a:fillRect/>
          </a:stretch>
        </p:blipFill>
        <p:spPr bwMode="auto">
          <a:xfrm>
            <a:off x="2667000" y="4267200"/>
            <a:ext cx="4343400" cy="2590800"/>
          </a:xfrm>
          <a:prstGeom prst="rect">
            <a:avLst/>
          </a:prstGeom>
          <a:noFill/>
        </p:spPr>
      </p:pic>
    </p:spTree>
    <p:extLst>
      <p:ext uri="{BB962C8B-B14F-4D97-AF65-F5344CB8AC3E}">
        <p14:creationId xmlns:p14="http://schemas.microsoft.com/office/powerpoint/2010/main" val="411420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524000"/>
            <a:ext cx="8229600" cy="4525963"/>
          </a:xfrm>
        </p:spPr>
        <p:txBody>
          <a:bodyPr/>
          <a:lstStyle/>
          <a:p>
            <a:r>
              <a:rPr lang="vi-VN" sz="2800" b="1" dirty="0">
                <a:solidFill>
                  <a:schemeClr val="accent6">
                    <a:lumMod val="50000"/>
                  </a:schemeClr>
                </a:solidFill>
              </a:rPr>
              <a:t>photograph</a:t>
            </a:r>
            <a:r>
              <a:rPr lang="vi-VN" sz="2800" b="1" dirty="0"/>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smtClean="0"/>
              <a:t> </a:t>
            </a:r>
            <a:r>
              <a:rPr lang="en-US" sz="2800" dirty="0" smtClean="0">
                <a:solidFill>
                  <a:srgbClr val="C00000"/>
                </a:solidFill>
              </a:rPr>
              <a:t>/</a:t>
            </a:r>
            <a:r>
              <a:rPr lang="en-US" sz="2800" dirty="0">
                <a:solidFill>
                  <a:srgbClr val="C00000"/>
                </a:solidFill>
              </a:rPr>
              <a:t>'</a:t>
            </a:r>
            <a:r>
              <a:rPr lang="en-US" sz="2800" dirty="0" err="1">
                <a:solidFill>
                  <a:srgbClr val="C00000"/>
                </a:solidFill>
              </a:rPr>
              <a:t>fəʊtəgra:f</a:t>
            </a:r>
            <a:r>
              <a:rPr lang="en-US" sz="2800" dirty="0">
                <a:solidFill>
                  <a:srgbClr val="C00000"/>
                </a:solidFill>
              </a:rPr>
              <a:t>/ </a:t>
            </a:r>
            <a:r>
              <a:rPr lang="vi-VN" sz="2800" dirty="0"/>
              <a:t>= </a:t>
            </a:r>
            <a:r>
              <a:rPr lang="vi-VN" sz="2800" dirty="0">
                <a:solidFill>
                  <a:srgbClr val="7030A0"/>
                </a:solidFill>
              </a:rPr>
              <a:t>photo</a:t>
            </a:r>
            <a:r>
              <a:rPr lang="vi-VN" sz="2800" dirty="0"/>
              <a:t>: 	</a:t>
            </a:r>
            <a:endParaRPr lang="en-US" sz="2800" dirty="0" smtClean="0"/>
          </a:p>
          <a:p>
            <a:pPr marL="0" indent="0">
              <a:buNone/>
            </a:pPr>
            <a:r>
              <a:rPr lang="en-US" sz="2800" i="1" dirty="0" smtClean="0"/>
              <a:t>                                        </a:t>
            </a:r>
            <a:endParaRPr lang="en-US" sz="2800" dirty="0">
              <a:solidFill>
                <a:srgbClr val="00B050"/>
              </a:solidFill>
            </a:endParaRPr>
          </a:p>
          <a:p>
            <a:pPr marL="0" indent="0">
              <a:buNone/>
            </a:pPr>
            <a:endParaRPr lang="en-US" sz="2800" b="1" dirty="0">
              <a:solidFill>
                <a:schemeClr val="accent6">
                  <a:lumMod val="50000"/>
                </a:schemeClr>
              </a:solidFill>
            </a:endParaRPr>
          </a:p>
          <a:p>
            <a:pPr marL="0" indent="0">
              <a:buNone/>
            </a:pPr>
            <a:r>
              <a:rPr lang="vi-VN" sz="2800" dirty="0"/>
              <a:t>		</a:t>
            </a:r>
            <a:endParaRPr lang="en-US" sz="2800" dirty="0" smtClean="0"/>
          </a:p>
          <a:p>
            <a:pPr marL="0" indent="0">
              <a:buNone/>
            </a:pPr>
            <a:r>
              <a:rPr lang="en-US" sz="2800" i="1" dirty="0"/>
              <a:t> </a:t>
            </a:r>
            <a:r>
              <a:rPr lang="en-US" sz="2800" i="1" dirty="0" smtClean="0"/>
              <a:t>                                </a:t>
            </a:r>
            <a:endParaRPr lang="en-US" sz="2800" dirty="0">
              <a:solidFill>
                <a:srgbClr val="00B050"/>
              </a:solidFill>
            </a:endParaRPr>
          </a:p>
          <a:p>
            <a:endParaRPr lang="en-US" dirty="0"/>
          </a:p>
        </p:txBody>
      </p:sp>
      <p:sp>
        <p:nvSpPr>
          <p:cNvPr id="4" name="Title 7"/>
          <p:cNvSpPr txBox="1">
            <a:spLocks noGrp="1"/>
          </p:cNvSpPr>
          <p:nvPr>
            <p:ph type="title"/>
          </p:nvPr>
        </p:nvSpPr>
        <p:spPr>
          <a:xfrm>
            <a:off x="3200400" y="375162"/>
            <a:ext cx="33909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2800" dirty="0"/>
          </a:p>
        </p:txBody>
      </p:sp>
      <p:pic>
        <p:nvPicPr>
          <p:cNvPr id="5" name="Picture 2" descr="http://images.clipartpanda.com/problem-y9izj7AcE.jpeg"/>
          <p:cNvPicPr>
            <a:picLocks noChangeAspect="1" noChangeArrowheads="1"/>
          </p:cNvPicPr>
          <p:nvPr/>
        </p:nvPicPr>
        <p:blipFill>
          <a:blip r:embed="rId2" cstate="print"/>
          <a:srcRect/>
          <a:stretch>
            <a:fillRect/>
          </a:stretch>
        </p:blipFill>
        <p:spPr bwMode="auto">
          <a:xfrm rot="20849524">
            <a:off x="499741" y="259194"/>
            <a:ext cx="1737721" cy="992446"/>
          </a:xfrm>
          <a:prstGeom prst="rect">
            <a:avLst/>
          </a:prstGeom>
          <a:noFill/>
        </p:spPr>
      </p:pic>
      <p:pic>
        <p:nvPicPr>
          <p:cNvPr id="2" name="Picture 1"/>
          <p:cNvPicPr>
            <a:picLocks noChangeAspect="1"/>
          </p:cNvPicPr>
          <p:nvPr/>
        </p:nvPicPr>
        <p:blipFill>
          <a:blip r:embed="rId3"/>
          <a:stretch>
            <a:fillRect/>
          </a:stretch>
        </p:blipFill>
        <p:spPr>
          <a:xfrm rot="21366725">
            <a:off x="460959" y="3920755"/>
            <a:ext cx="3736322" cy="2637404"/>
          </a:xfrm>
          <a:prstGeom prst="rect">
            <a:avLst/>
          </a:prstGeom>
        </p:spPr>
      </p:pic>
      <p:sp>
        <p:nvSpPr>
          <p:cNvPr id="6" name="Title 7"/>
          <p:cNvSpPr txBox="1">
            <a:spLocks/>
          </p:cNvSpPr>
          <p:nvPr/>
        </p:nvSpPr>
        <p:spPr>
          <a:xfrm>
            <a:off x="4051434" y="2057400"/>
            <a:ext cx="48006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a:solidFill>
                  <a:srgbClr val="00B050"/>
                </a:solidFill>
                <a:latin typeface="+mn-lt"/>
              </a:rPr>
              <a:t>a picture made by a </a:t>
            </a:r>
            <a:r>
              <a:rPr lang="vi-VN" sz="2800" i="1" dirty="0" smtClean="0">
                <a:solidFill>
                  <a:srgbClr val="00B050"/>
                </a:solidFill>
                <a:latin typeface="+mn-lt"/>
              </a:rPr>
              <a:t>camera</a:t>
            </a:r>
            <a:endParaRPr lang="en-US" sz="2800" dirty="0">
              <a:latin typeface="+mn-lt"/>
            </a:endParaRPr>
          </a:p>
        </p:txBody>
      </p:sp>
      <p:sp>
        <p:nvSpPr>
          <p:cNvPr id="8" name="Rectangle 7"/>
          <p:cNvSpPr/>
          <p:nvPr/>
        </p:nvSpPr>
        <p:spPr>
          <a:xfrm>
            <a:off x="609600" y="2590800"/>
            <a:ext cx="8001000" cy="523220"/>
          </a:xfrm>
          <a:prstGeom prst="rect">
            <a:avLst/>
          </a:prstGeom>
        </p:spPr>
        <p:txBody>
          <a:bodyPr wrap="square">
            <a:spAutoFit/>
          </a:bodyPr>
          <a:lstStyle/>
          <a:p>
            <a:r>
              <a:rPr lang="vi-VN" sz="2800" b="1" dirty="0" smtClean="0">
                <a:solidFill>
                  <a:schemeClr val="tx2">
                    <a:lumMod val="60000"/>
                    <a:lumOff val="40000"/>
                  </a:schemeClr>
                </a:solidFill>
              </a:rPr>
              <a:t>=&gt; </a:t>
            </a:r>
            <a:r>
              <a:rPr lang="en-US" sz="2800" b="1" dirty="0" smtClean="0">
                <a:solidFill>
                  <a:schemeClr val="tx2">
                    <a:lumMod val="60000"/>
                    <a:lumOff val="40000"/>
                  </a:schemeClr>
                </a:solidFill>
                <a:latin typeface="+mj-lt"/>
              </a:rPr>
              <a:t>to photograph = </a:t>
            </a:r>
            <a:r>
              <a:rPr lang="vi-VN" sz="2800" b="1" dirty="0" smtClean="0">
                <a:solidFill>
                  <a:schemeClr val="tx2">
                    <a:lumMod val="60000"/>
                    <a:lumOff val="40000"/>
                  </a:schemeClr>
                </a:solidFill>
                <a:latin typeface="+mj-lt"/>
              </a:rPr>
              <a:t>take </a:t>
            </a:r>
            <a:r>
              <a:rPr lang="vi-VN" sz="2800" b="1" dirty="0">
                <a:solidFill>
                  <a:schemeClr val="tx2">
                    <a:lumMod val="60000"/>
                    <a:lumOff val="40000"/>
                  </a:schemeClr>
                </a:solidFill>
                <a:latin typeface="+mj-lt"/>
              </a:rPr>
              <a:t>a photograph of sb/sth</a:t>
            </a:r>
            <a:endParaRPr lang="en-US" sz="2800" dirty="0">
              <a:latin typeface="+mj-lt"/>
            </a:endParaRPr>
          </a:p>
        </p:txBody>
      </p:sp>
      <p:sp>
        <p:nvSpPr>
          <p:cNvPr id="9" name="Rectangle 8"/>
          <p:cNvSpPr/>
          <p:nvPr/>
        </p:nvSpPr>
        <p:spPr>
          <a:xfrm>
            <a:off x="609600" y="3124200"/>
            <a:ext cx="6207493" cy="523220"/>
          </a:xfrm>
          <a:prstGeom prst="rect">
            <a:avLst/>
          </a:prstGeom>
        </p:spPr>
        <p:txBody>
          <a:bodyPr wrap="square">
            <a:spAutoFit/>
          </a:bodyPr>
          <a:lstStyle/>
          <a:p>
            <a:r>
              <a:rPr lang="en-US" sz="2800" b="1" dirty="0">
                <a:solidFill>
                  <a:srgbClr val="7030A0"/>
                </a:solidFill>
              </a:rPr>
              <a:t>=&gt; </a:t>
            </a:r>
            <a:r>
              <a:rPr lang="vi-VN" sz="2800" b="1" dirty="0">
                <a:solidFill>
                  <a:srgbClr val="7030A0"/>
                </a:solidFill>
              </a:rPr>
              <a:t>photographer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a:solidFill>
                  <a:srgbClr val="C00000"/>
                </a:solidFill>
              </a:rPr>
              <a:t>/</a:t>
            </a:r>
            <a:r>
              <a:rPr lang="en-US" sz="2800" dirty="0" err="1">
                <a:solidFill>
                  <a:srgbClr val="C00000"/>
                </a:solidFill>
              </a:rPr>
              <a:t>fə'tɒgrəfə</a:t>
            </a:r>
            <a:r>
              <a:rPr lang="en-US" sz="2800" dirty="0">
                <a:solidFill>
                  <a:srgbClr val="C00000"/>
                </a:solidFill>
              </a:rPr>
              <a:t>(r)/</a:t>
            </a:r>
          </a:p>
        </p:txBody>
      </p:sp>
      <p:sp>
        <p:nvSpPr>
          <p:cNvPr id="10" name="Rectangle 9"/>
          <p:cNvSpPr/>
          <p:nvPr/>
        </p:nvSpPr>
        <p:spPr>
          <a:xfrm>
            <a:off x="4572000" y="3723951"/>
            <a:ext cx="4280034" cy="954107"/>
          </a:xfrm>
          <a:prstGeom prst="rect">
            <a:avLst/>
          </a:prstGeom>
        </p:spPr>
        <p:txBody>
          <a:bodyPr wrap="square">
            <a:spAutoFit/>
          </a:bodyPr>
          <a:lstStyle/>
          <a:p>
            <a:r>
              <a:rPr lang="vi-VN" sz="2800" i="1" dirty="0">
                <a:solidFill>
                  <a:srgbClr val="00B050"/>
                </a:solidFill>
              </a:rPr>
              <a:t>a person who takes a photograph</a:t>
            </a:r>
            <a:endParaRPr lang="en-US" sz="2800" dirty="0"/>
          </a:p>
        </p:txBody>
      </p:sp>
    </p:spTree>
    <p:extLst>
      <p:ext uri="{BB962C8B-B14F-4D97-AF65-F5344CB8AC3E}">
        <p14:creationId xmlns:p14="http://schemas.microsoft.com/office/powerpoint/2010/main" val="367159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lide(fromBottom)">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amond(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4845" y="813375"/>
            <a:ext cx="8229600" cy="4525963"/>
          </a:xfrm>
        </p:spPr>
        <p:txBody>
          <a:bodyPr/>
          <a:lstStyle/>
          <a:p>
            <a:r>
              <a:rPr lang="vi-VN" sz="2800" b="1" dirty="0">
                <a:solidFill>
                  <a:schemeClr val="accent6">
                    <a:lumMod val="50000"/>
                  </a:schemeClr>
                </a:solidFill>
              </a:rPr>
              <a:t>convention</a:t>
            </a:r>
            <a:r>
              <a:rPr lang="vi-VN" sz="2800" dirty="0">
                <a:solidFill>
                  <a:schemeClr val="accent6">
                    <a:lumMod val="50000"/>
                  </a:schemeClr>
                </a:solidFill>
              </a:rPr>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a:t>
            </a:r>
            <a:r>
              <a:rPr lang="en-US" sz="2800" dirty="0"/>
              <a:t> </a:t>
            </a:r>
            <a:r>
              <a:rPr lang="en-US" sz="2800" dirty="0" smtClean="0"/>
              <a:t>  </a:t>
            </a:r>
            <a:r>
              <a:rPr lang="en-US" sz="2800" dirty="0" smtClean="0">
                <a:solidFill>
                  <a:srgbClr val="C00000"/>
                </a:solidFill>
              </a:rPr>
              <a:t>/</a:t>
            </a:r>
            <a:r>
              <a:rPr lang="en-US" sz="2800" dirty="0" err="1">
                <a:solidFill>
                  <a:srgbClr val="C00000"/>
                </a:solidFill>
              </a:rPr>
              <a:t>kən'venʃn</a:t>
            </a:r>
            <a:r>
              <a:rPr lang="en-US" sz="2800" dirty="0">
                <a:solidFill>
                  <a:srgbClr val="C00000"/>
                </a:solidFill>
              </a:rPr>
              <a:t>/ </a:t>
            </a:r>
            <a:r>
              <a:rPr lang="vi-VN" sz="2800" dirty="0"/>
              <a:t>	</a:t>
            </a:r>
            <a:endParaRPr lang="en-US" sz="2800" dirty="0" smtClean="0"/>
          </a:p>
          <a:p>
            <a:pPr marL="0" indent="0">
              <a:buNone/>
            </a:pPr>
            <a:r>
              <a:rPr lang="en-US" sz="2800" i="1" dirty="0" smtClean="0"/>
              <a:t>        </a:t>
            </a:r>
            <a:endParaRPr lang="vi-VN" sz="2800" i="1" dirty="0" smtClean="0"/>
          </a:p>
          <a:p>
            <a:pPr marL="0" indent="0">
              <a:buNone/>
            </a:pPr>
            <a:r>
              <a:rPr lang="en-US" sz="2800" i="1" dirty="0" smtClean="0"/>
              <a:t>                                </a:t>
            </a:r>
            <a:endParaRPr lang="en-US" sz="2800" dirty="0" smtClean="0">
              <a:solidFill>
                <a:schemeClr val="accent2">
                  <a:lumMod val="75000"/>
                </a:schemeClr>
              </a:solidFill>
            </a:endParaRPr>
          </a:p>
          <a:p>
            <a:pPr marL="0" indent="0">
              <a:buNone/>
            </a:pPr>
            <a:endParaRPr lang="en-US" dirty="0"/>
          </a:p>
        </p:txBody>
      </p:sp>
      <p:sp>
        <p:nvSpPr>
          <p:cNvPr id="4" name="Title 7"/>
          <p:cNvSpPr txBox="1">
            <a:spLocks noGrp="1"/>
          </p:cNvSpPr>
          <p:nvPr>
            <p:ph type="title"/>
          </p:nvPr>
        </p:nvSpPr>
        <p:spPr>
          <a:xfrm>
            <a:off x="2929445" y="127575"/>
            <a:ext cx="3810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AutoShape 2" descr="McCormick Place"/>
          <p:cNvSpPr>
            <a:spLocks noChangeAspect="1" noChangeArrowheads="1"/>
          </p:cNvSpPr>
          <p:nvPr/>
        </p:nvSpPr>
        <p:spPr bwMode="auto">
          <a:xfrm>
            <a:off x="990600" y="3253581"/>
            <a:ext cx="2971800" cy="297181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Kết quả hình ảnh cho image of convention center in chic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69364">
            <a:off x="261118" y="3301628"/>
            <a:ext cx="4315497" cy="3388258"/>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txBox="1">
            <a:spLocks/>
          </p:cNvSpPr>
          <p:nvPr/>
        </p:nvSpPr>
        <p:spPr>
          <a:xfrm>
            <a:off x="680763" y="1403105"/>
            <a:ext cx="4327193"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solidFill>
                  <a:srgbClr val="002060"/>
                </a:solidFill>
                <a:latin typeface="+mn-lt"/>
              </a:rPr>
              <a:t>A large meeting for special events or decisions</a:t>
            </a:r>
            <a:endParaRPr lang="en-US" sz="2800" dirty="0">
              <a:solidFill>
                <a:srgbClr val="002060"/>
              </a:solidFill>
              <a:latin typeface="+mn-lt"/>
            </a:endParaRPr>
          </a:p>
        </p:txBody>
      </p:sp>
      <p:sp>
        <p:nvSpPr>
          <p:cNvPr id="9" name="Title 7"/>
          <p:cNvSpPr txBox="1">
            <a:spLocks/>
          </p:cNvSpPr>
          <p:nvPr/>
        </p:nvSpPr>
        <p:spPr>
          <a:xfrm>
            <a:off x="140525" y="2491581"/>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vi-VN" sz="3200" b="1" dirty="0" smtClean="0">
                <a:solidFill>
                  <a:srgbClr val="C00000"/>
                </a:solidFill>
              </a:rPr>
              <a:t>=&gt; c</a:t>
            </a:r>
            <a:r>
              <a:rPr kumimoji="0" lang="vi-VN" sz="3200" b="1" i="0" u="none" strike="noStrike" kern="1200" cap="none" spc="0" normalizeH="0" baseline="0" noProof="0" dirty="0" smtClean="0">
                <a:ln>
                  <a:noFill/>
                </a:ln>
                <a:solidFill>
                  <a:srgbClr val="C00000"/>
                </a:solidFill>
                <a:effectLst/>
                <a:uLnTx/>
                <a:uFillTx/>
                <a:latin typeface="+mj-lt"/>
                <a:ea typeface="+mj-ea"/>
                <a:cs typeface="+mj-cs"/>
              </a:rPr>
              <a:t>onvention center </a:t>
            </a:r>
            <a:r>
              <a:rPr kumimoji="0" lang="vi-VN" sz="3200" b="0" i="1" u="none" strike="noStrike" kern="1200" cap="none" spc="0" normalizeH="0" baseline="0" noProof="0" dirty="0" smtClean="0">
                <a:ln>
                  <a:noFill/>
                </a:ln>
                <a:solidFill>
                  <a:srgbClr val="FF0000"/>
                </a:solidFill>
                <a:effectLst/>
                <a:uLnTx/>
                <a:uFillTx/>
                <a:latin typeface="+mj-lt"/>
                <a:ea typeface="+mj-ea"/>
                <a:cs typeface="+mj-cs"/>
              </a:rPr>
              <a:t>(n)</a:t>
            </a:r>
            <a:endParaRPr kumimoji="0" lang="en-US" sz="3200" b="0" i="1" u="none" strike="noStrike" kern="1200" cap="none" spc="0" normalizeH="0" baseline="0" noProof="0" dirty="0">
              <a:ln>
                <a:noFill/>
              </a:ln>
              <a:solidFill>
                <a:srgbClr val="FF0000"/>
              </a:solidFill>
              <a:effectLst/>
              <a:uLnTx/>
              <a:uFillTx/>
              <a:latin typeface="+mj-lt"/>
              <a:ea typeface="+mj-ea"/>
              <a:cs typeface="+mj-cs"/>
            </a:endParaRPr>
          </a:p>
        </p:txBody>
      </p:sp>
      <p:pic>
        <p:nvPicPr>
          <p:cNvPr id="2" name="Picture 1"/>
          <p:cNvPicPr>
            <a:picLocks noChangeAspect="1"/>
          </p:cNvPicPr>
          <p:nvPr/>
        </p:nvPicPr>
        <p:blipFill>
          <a:blip r:embed="rId3"/>
          <a:stretch>
            <a:fillRect/>
          </a:stretch>
        </p:blipFill>
        <p:spPr>
          <a:xfrm rot="194373">
            <a:off x="4846798" y="2705526"/>
            <a:ext cx="4088040" cy="3793717"/>
          </a:xfrm>
          <a:prstGeom prst="rect">
            <a:avLst/>
          </a:prstGeom>
        </p:spPr>
      </p:pic>
      <p:pic>
        <p:nvPicPr>
          <p:cNvPr id="1030" name="Picture 6" descr="Kết quả hình ảnh cho image of convention center in chicago when Obama won elec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71059" y="712350"/>
            <a:ext cx="4055832" cy="2291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82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circle(in)">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barn(inVertical)">
                                      <p:cBhvr>
                                        <p:cTn id="2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32" y="826911"/>
            <a:ext cx="8458200" cy="4602163"/>
          </a:xfrm>
        </p:spPr>
        <p:txBody>
          <a:bodyPr/>
          <a:lstStyle/>
          <a:p>
            <a:r>
              <a:rPr lang="en-US" sz="2800" b="1" dirty="0" smtClean="0">
                <a:solidFill>
                  <a:srgbClr val="0070C0"/>
                </a:solidFill>
                <a:latin typeface="+mj-lt"/>
              </a:rPr>
              <a:t>elect</a:t>
            </a:r>
            <a:r>
              <a:rPr lang="en-US" sz="2800" dirty="0" smtClean="0">
                <a:latin typeface="+mj-lt"/>
              </a:rPr>
              <a:t> </a:t>
            </a:r>
            <a:r>
              <a:rPr lang="en-US" sz="2800" i="1" dirty="0" smtClean="0">
                <a:solidFill>
                  <a:srgbClr val="FF0000"/>
                </a:solidFill>
              </a:rPr>
              <a:t>(v)</a:t>
            </a:r>
            <a:r>
              <a:rPr lang="en-US" sz="2800" i="1" dirty="0" smtClean="0"/>
              <a:t>   </a:t>
            </a:r>
            <a:r>
              <a:rPr lang="en-US" sz="2800" dirty="0" smtClean="0">
                <a:solidFill>
                  <a:srgbClr val="C00000"/>
                </a:solidFill>
              </a:rPr>
              <a:t>/</a:t>
            </a:r>
            <a:r>
              <a:rPr lang="en-US" sz="2800" dirty="0" err="1" smtClean="0">
                <a:solidFill>
                  <a:srgbClr val="C00000"/>
                </a:solidFill>
              </a:rPr>
              <a:t>ɪ'lek</a:t>
            </a:r>
            <a:r>
              <a:rPr lang="en-US" sz="2800" dirty="0" smtClean="0">
                <a:solidFill>
                  <a:srgbClr val="C00000"/>
                </a:solidFill>
              </a:rPr>
              <a:t>/</a:t>
            </a:r>
            <a:r>
              <a:rPr lang="vi-VN" sz="2800" dirty="0">
                <a:solidFill>
                  <a:srgbClr val="C00000"/>
                </a:solidFill>
              </a:rPr>
              <a:t>	</a:t>
            </a:r>
            <a:endParaRPr lang="en-US" sz="2800" dirty="0" smtClean="0">
              <a:solidFill>
                <a:srgbClr val="C00000"/>
              </a:solidFill>
            </a:endParaRPr>
          </a:p>
          <a:p>
            <a:pPr marL="0" indent="0">
              <a:buNone/>
            </a:pPr>
            <a:r>
              <a:rPr lang="en-US" sz="2800" i="1" dirty="0" smtClean="0">
                <a:solidFill>
                  <a:schemeClr val="accent2">
                    <a:lumMod val="50000"/>
                  </a:schemeClr>
                </a:solidFill>
              </a:rPr>
              <a:t>   </a:t>
            </a:r>
            <a:r>
              <a:rPr lang="en-US" sz="2800" i="1" dirty="0" err="1" smtClean="0">
                <a:solidFill>
                  <a:schemeClr val="accent2">
                    <a:lumMod val="50000"/>
                  </a:schemeClr>
                </a:solidFill>
              </a:rPr>
              <a:t>E.g</a:t>
            </a:r>
            <a:r>
              <a:rPr lang="en-US" sz="2800" i="1" dirty="0" smtClean="0">
                <a:solidFill>
                  <a:schemeClr val="accent2">
                    <a:lumMod val="50000"/>
                  </a:schemeClr>
                </a:solidFill>
              </a:rPr>
              <a:t>: People </a:t>
            </a:r>
            <a:r>
              <a:rPr lang="en-US" sz="2800" i="1" dirty="0" smtClean="0">
                <a:solidFill>
                  <a:srgbClr val="7030A0"/>
                </a:solidFill>
              </a:rPr>
              <a:t>voted</a:t>
            </a:r>
            <a:r>
              <a:rPr lang="en-US" sz="2800" i="1" dirty="0" smtClean="0">
                <a:solidFill>
                  <a:schemeClr val="accent2">
                    <a:lumMod val="50000"/>
                  </a:schemeClr>
                </a:solidFill>
              </a:rPr>
              <a:t> to </a:t>
            </a:r>
            <a:r>
              <a:rPr lang="en-US" sz="2800" i="1" dirty="0" smtClean="0">
                <a:solidFill>
                  <a:srgbClr val="FF0000"/>
                </a:solidFill>
              </a:rPr>
              <a:t>elect</a:t>
            </a:r>
            <a:r>
              <a:rPr lang="en-US" sz="2800" i="1" dirty="0" smtClean="0">
                <a:solidFill>
                  <a:schemeClr val="accent2">
                    <a:lumMod val="50000"/>
                  </a:schemeClr>
                </a:solidFill>
              </a:rPr>
              <a:t> Obama for their new </a:t>
            </a:r>
            <a:br>
              <a:rPr lang="en-US" sz="2800" i="1" dirty="0" smtClean="0">
                <a:solidFill>
                  <a:schemeClr val="accent2">
                    <a:lumMod val="50000"/>
                  </a:schemeClr>
                </a:solidFill>
              </a:rPr>
            </a:br>
            <a:r>
              <a:rPr lang="en-US" sz="2800" i="1" dirty="0" smtClean="0">
                <a:solidFill>
                  <a:schemeClr val="accent2">
                    <a:lumMod val="50000"/>
                  </a:schemeClr>
                </a:solidFill>
              </a:rPr>
              <a:t>                                                                      president in 2008.</a:t>
            </a:r>
            <a:endParaRPr lang="vi-VN" sz="2800" i="1" dirty="0" smtClean="0">
              <a:solidFill>
                <a:schemeClr val="accent2">
                  <a:lumMod val="50000"/>
                </a:schemeClr>
              </a:solidFill>
            </a:endParaRPr>
          </a:p>
          <a:p>
            <a:pPr marL="0" indent="0">
              <a:buNone/>
            </a:pPr>
            <a:endParaRPr lang="vi-VN" sz="2800" i="1" dirty="0" smtClean="0">
              <a:solidFill>
                <a:schemeClr val="accent2">
                  <a:lumMod val="50000"/>
                </a:schemeClr>
              </a:solidFill>
            </a:endParaRPr>
          </a:p>
          <a:p>
            <a:pPr marL="0" indent="0">
              <a:buNone/>
            </a:pPr>
            <a:r>
              <a:rPr lang="en-US" sz="2800" i="1" dirty="0" smtClean="0">
                <a:solidFill>
                  <a:schemeClr val="accent2">
                    <a:lumMod val="50000"/>
                  </a:schemeClr>
                </a:solidFill>
              </a:rPr>
              <a:t>     </a:t>
            </a:r>
          </a:p>
          <a:p>
            <a:endParaRPr lang="en-US" i="1" dirty="0"/>
          </a:p>
        </p:txBody>
      </p:sp>
      <p:sp>
        <p:nvSpPr>
          <p:cNvPr id="4" name="Title 7"/>
          <p:cNvSpPr txBox="1">
            <a:spLocks noGrp="1"/>
          </p:cNvSpPr>
          <p:nvPr>
            <p:ph type="title"/>
          </p:nvPr>
        </p:nvSpPr>
        <p:spPr>
          <a:xfrm>
            <a:off x="2971800" y="228600"/>
            <a:ext cx="3429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7" name="Title 7"/>
          <p:cNvSpPr txBox="1">
            <a:spLocks/>
          </p:cNvSpPr>
          <p:nvPr/>
        </p:nvSpPr>
        <p:spPr>
          <a:xfrm>
            <a:off x="570282" y="2155180"/>
            <a:ext cx="452788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i="1" dirty="0" smtClean="0">
                <a:solidFill>
                  <a:srgbClr val="002060"/>
                </a:solidFill>
              </a:rPr>
              <a:t>=&gt;</a:t>
            </a:r>
            <a:r>
              <a:rPr lang="en-US" sz="3200" i="1" dirty="0" smtClean="0"/>
              <a:t> </a:t>
            </a:r>
            <a:r>
              <a:rPr lang="en-US" sz="3200" b="1" dirty="0">
                <a:solidFill>
                  <a:srgbClr val="0070C0"/>
                </a:solidFill>
              </a:rPr>
              <a:t>election</a:t>
            </a:r>
            <a:r>
              <a:rPr lang="en-US" sz="3200" dirty="0"/>
              <a:t> </a:t>
            </a:r>
            <a:r>
              <a:rPr lang="en-US" sz="3200" i="1" dirty="0">
                <a:solidFill>
                  <a:srgbClr val="FF0000"/>
                </a:solidFill>
              </a:rPr>
              <a:t>(n)</a:t>
            </a:r>
            <a:r>
              <a:rPr lang="en-US" sz="3200" i="1" dirty="0"/>
              <a:t>   </a:t>
            </a:r>
            <a:r>
              <a:rPr lang="en-US" sz="3200" dirty="0">
                <a:solidFill>
                  <a:srgbClr val="C00000"/>
                </a:solidFill>
              </a:rPr>
              <a:t>/</a:t>
            </a:r>
            <a:r>
              <a:rPr lang="en-US" sz="3200" dirty="0" err="1">
                <a:solidFill>
                  <a:srgbClr val="C00000"/>
                </a:solidFill>
              </a:rPr>
              <a:t>ɪ'lekʃn</a:t>
            </a:r>
            <a:r>
              <a:rPr lang="en-US" sz="3200" dirty="0" smtClean="0">
                <a:solidFill>
                  <a:srgbClr val="C00000"/>
                </a:solidFill>
              </a:rPr>
              <a:t>/</a:t>
            </a:r>
            <a:endParaRPr lang="en-US" sz="3200" dirty="0">
              <a:solidFill>
                <a:srgbClr val="C00000"/>
              </a:solidFill>
            </a:endParaRPr>
          </a:p>
        </p:txBody>
      </p:sp>
      <p:pic>
        <p:nvPicPr>
          <p:cNvPr id="9" name="Picture 8"/>
          <p:cNvPicPr>
            <a:picLocks noChangeAspect="1"/>
          </p:cNvPicPr>
          <p:nvPr/>
        </p:nvPicPr>
        <p:blipFill>
          <a:blip r:embed="rId2"/>
          <a:stretch>
            <a:fillRect/>
          </a:stretch>
        </p:blipFill>
        <p:spPr>
          <a:xfrm rot="297431">
            <a:off x="4876561" y="2778849"/>
            <a:ext cx="4013136" cy="3231285"/>
          </a:xfrm>
          <a:prstGeom prst="rect">
            <a:avLst/>
          </a:prstGeom>
        </p:spPr>
      </p:pic>
      <p:grpSp>
        <p:nvGrpSpPr>
          <p:cNvPr id="12" name="Group 11"/>
          <p:cNvGrpSpPr/>
          <p:nvPr/>
        </p:nvGrpSpPr>
        <p:grpSpPr>
          <a:xfrm rot="21367697">
            <a:off x="776824" y="3040571"/>
            <a:ext cx="4114800" cy="3400147"/>
            <a:chOff x="4800600" y="3354245"/>
            <a:chExt cx="4114800" cy="3283176"/>
          </a:xfrm>
        </p:grpSpPr>
        <p:pic>
          <p:nvPicPr>
            <p:cNvPr id="5" name="Picture 4" descr="Kết quả hình ảnh cho image for  the election"/>
            <p:cNvPicPr/>
            <p:nvPr/>
          </p:nvPicPr>
          <p:blipFill>
            <a:blip r:embed="rId3">
              <a:extLst>
                <a:ext uri="{28A0092B-C50C-407E-A947-70E740481C1C}">
                  <a14:useLocalDpi xmlns:a14="http://schemas.microsoft.com/office/drawing/2010/main" val="0"/>
                </a:ext>
              </a:extLst>
            </a:blip>
            <a:srcRect/>
            <a:stretch>
              <a:fillRect/>
            </a:stretch>
          </p:blipFill>
          <p:spPr bwMode="auto">
            <a:xfrm>
              <a:off x="4800600" y="3354245"/>
              <a:ext cx="4114800" cy="3283176"/>
            </a:xfrm>
            <a:prstGeom prst="rect">
              <a:avLst/>
            </a:prstGeom>
            <a:noFill/>
            <a:ln>
              <a:noFill/>
            </a:ln>
          </p:spPr>
        </p:pic>
        <p:pic>
          <p:nvPicPr>
            <p:cNvPr id="3076" name="Picture 4" descr="Hình ảnh có liên qua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2159" y="5152175"/>
              <a:ext cx="683114" cy="448774"/>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10"/>
          <p:cNvPicPr>
            <a:picLocks noChangeAspect="1"/>
          </p:cNvPicPr>
          <p:nvPr/>
        </p:nvPicPr>
        <p:blipFill>
          <a:blip r:embed="rId5" cstate="print"/>
          <a:stretch>
            <a:fillRect/>
          </a:stretch>
        </p:blipFill>
        <p:spPr>
          <a:xfrm rot="21367697">
            <a:off x="778916" y="4561562"/>
            <a:ext cx="1205882" cy="571878"/>
          </a:xfrm>
          <a:prstGeom prst="rect">
            <a:avLst/>
          </a:prstGeom>
        </p:spPr>
      </p:pic>
      <p:pic>
        <p:nvPicPr>
          <p:cNvPr id="2" name="Picture 1"/>
          <p:cNvPicPr>
            <a:picLocks noChangeAspect="1"/>
          </p:cNvPicPr>
          <p:nvPr/>
        </p:nvPicPr>
        <p:blipFill>
          <a:blip r:embed="rId6"/>
          <a:stretch>
            <a:fillRect/>
          </a:stretch>
        </p:blipFill>
        <p:spPr>
          <a:xfrm rot="21296478">
            <a:off x="771318" y="3155037"/>
            <a:ext cx="1148941" cy="1442957"/>
          </a:xfrm>
          <a:prstGeom prst="rect">
            <a:avLst/>
          </a:prstGeom>
        </p:spPr>
      </p:pic>
      <p:sp>
        <p:nvSpPr>
          <p:cNvPr id="13" name="Title 7"/>
          <p:cNvSpPr txBox="1">
            <a:spLocks/>
          </p:cNvSpPr>
          <p:nvPr/>
        </p:nvSpPr>
        <p:spPr>
          <a:xfrm>
            <a:off x="3200400" y="813375"/>
            <a:ext cx="2161077"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a:solidFill>
                  <a:srgbClr val="00B050"/>
                </a:solidFill>
              </a:rPr>
              <a:t> </a:t>
            </a:r>
            <a:r>
              <a:rPr lang="en-US" sz="2800" b="1" dirty="0" smtClean="0">
                <a:solidFill>
                  <a:srgbClr val="00B050"/>
                </a:solidFill>
              </a:rPr>
              <a:t> </a:t>
            </a:r>
            <a:r>
              <a:rPr lang="en-US" sz="2800" b="1" dirty="0" smtClean="0">
                <a:solidFill>
                  <a:srgbClr val="002060"/>
                </a:solidFill>
              </a:rPr>
              <a:t>choose </a:t>
            </a:r>
            <a:r>
              <a:rPr lang="en-US" sz="2800" i="1" dirty="0" smtClean="0">
                <a:solidFill>
                  <a:srgbClr val="FF0000"/>
                </a:solidFill>
              </a:rPr>
              <a:t>(v)</a:t>
            </a:r>
            <a:endParaRPr lang="en-US" sz="2800" b="1" dirty="0">
              <a:solidFill>
                <a:srgbClr val="FF0000"/>
              </a:solidFill>
            </a:endParaRPr>
          </a:p>
        </p:txBody>
      </p:sp>
    </p:spTree>
    <p:extLst>
      <p:ext uri="{BB962C8B-B14F-4D97-AF65-F5344CB8AC3E}">
        <p14:creationId xmlns:p14="http://schemas.microsoft.com/office/powerpoint/2010/main" val="3754139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 y="1085671"/>
            <a:ext cx="8229600" cy="5791200"/>
          </a:xfrm>
        </p:spPr>
        <p:txBody>
          <a:bodyPr>
            <a:normAutofit/>
          </a:bodyPr>
          <a:lstStyle/>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en-US" b="1" dirty="0" smtClean="0">
              <a:solidFill>
                <a:srgbClr val="FFC000"/>
              </a:solidFill>
            </a:endParaRPr>
          </a:p>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vi-VN" b="1" dirty="0" smtClean="0">
              <a:solidFill>
                <a:srgbClr val="00B050"/>
              </a:solidFill>
            </a:endParaRPr>
          </a:p>
          <a:p>
            <a:endParaRPr lang="vi-VN" b="1" dirty="0" smtClean="0">
              <a:solidFill>
                <a:srgbClr val="00B050"/>
              </a:solidFill>
            </a:endParaRPr>
          </a:p>
          <a:p>
            <a:pPr>
              <a:buNone/>
            </a:pPr>
            <a:endParaRPr lang="en-US" i="1" dirty="0"/>
          </a:p>
        </p:txBody>
      </p:sp>
      <p:sp>
        <p:nvSpPr>
          <p:cNvPr id="4" name="Title 7"/>
          <p:cNvSpPr txBox="1">
            <a:spLocks/>
          </p:cNvSpPr>
          <p:nvPr/>
        </p:nvSpPr>
        <p:spPr>
          <a:xfrm>
            <a:off x="3258267" y="58000"/>
            <a:ext cx="2996264"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Arial" pitchFamily="34" charset="0"/>
                <a:cs typeface="Arial" pitchFamily="34" charset="0"/>
              </a:rPr>
              <a:t>vocabulary</a:t>
            </a:r>
            <a:endParaRPr lang="en-US" sz="2800" dirty="0">
              <a:solidFill>
                <a:srgbClr val="7030A0"/>
              </a:solidFill>
            </a:endParaRPr>
          </a:p>
        </p:txBody>
      </p:sp>
      <p:pic>
        <p:nvPicPr>
          <p:cNvPr id="5" name="Picture 4" descr="Kết quả hình ảnh cho image for  the press pass"/>
          <p:cNvPicPr/>
          <p:nvPr/>
        </p:nvPicPr>
        <p:blipFill>
          <a:blip r:embed="rId2">
            <a:extLst>
              <a:ext uri="{28A0092B-C50C-407E-A947-70E740481C1C}">
                <a14:useLocalDpi xmlns:a14="http://schemas.microsoft.com/office/drawing/2010/main" val="0"/>
              </a:ext>
            </a:extLst>
          </a:blip>
          <a:srcRect/>
          <a:stretch>
            <a:fillRect/>
          </a:stretch>
        </p:blipFill>
        <p:spPr bwMode="auto">
          <a:xfrm>
            <a:off x="4860156" y="2694893"/>
            <a:ext cx="3810000" cy="3517232"/>
          </a:xfrm>
          <a:prstGeom prst="rect">
            <a:avLst/>
          </a:prstGeom>
          <a:noFill/>
          <a:ln>
            <a:noFill/>
          </a:ln>
        </p:spPr>
      </p:pic>
      <p:sp>
        <p:nvSpPr>
          <p:cNvPr id="6" name="Title 7"/>
          <p:cNvSpPr txBox="1">
            <a:spLocks/>
          </p:cNvSpPr>
          <p:nvPr/>
        </p:nvSpPr>
        <p:spPr>
          <a:xfrm>
            <a:off x="441960" y="1786952"/>
            <a:ext cx="8702040" cy="1815882"/>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i="1" dirty="0" smtClean="0">
                <a:solidFill>
                  <a:schemeClr val="accent2">
                    <a:lumMod val="50000"/>
                  </a:schemeClr>
                </a:solidFill>
              </a:rPr>
              <a:t>- </a:t>
            </a:r>
            <a:r>
              <a:rPr lang="en-US" sz="2800" i="1" dirty="0" smtClean="0">
                <a:solidFill>
                  <a:srgbClr val="0070C0"/>
                </a:solidFill>
              </a:rPr>
              <a:t>journalists, photographers, (people work for newspapers, magazines)</a:t>
            </a:r>
            <a:endParaRPr lang="en-US" sz="2800" i="1" dirty="0">
              <a:solidFill>
                <a:srgbClr val="7030A0"/>
              </a:solidFill>
            </a:endParaRPr>
          </a:p>
          <a:p>
            <a:pPr algn="l"/>
            <a:r>
              <a:rPr lang="en-US" sz="2800" i="1" dirty="0" smtClean="0">
                <a:solidFill>
                  <a:schemeClr val="accent2">
                    <a:lumMod val="50000"/>
                  </a:schemeClr>
                </a:solidFill>
              </a:rPr>
              <a:t> </a:t>
            </a:r>
            <a:r>
              <a:rPr lang="vi-VN" sz="2800" i="1" dirty="0" smtClean="0">
                <a:solidFill>
                  <a:schemeClr val="accent2">
                    <a:lumMod val="50000"/>
                  </a:schemeClr>
                </a:solidFill>
              </a:rPr>
              <a:t/>
            </a:r>
            <a:br>
              <a:rPr lang="vi-VN" sz="2800" i="1" dirty="0" smtClean="0">
                <a:solidFill>
                  <a:schemeClr val="accent2">
                    <a:lumMod val="50000"/>
                  </a:schemeClr>
                </a:solidFill>
              </a:rPr>
            </a:br>
            <a:r>
              <a:rPr lang="vi-VN" sz="2800" i="1" dirty="0" smtClean="0">
                <a:solidFill>
                  <a:schemeClr val="accent2">
                    <a:lumMod val="50000"/>
                  </a:schemeClr>
                </a:solidFill>
              </a:rPr>
              <a:t>                                                             </a:t>
            </a:r>
            <a:endParaRPr lang="en-US" sz="2800" dirty="0">
              <a:latin typeface="+mn-lt"/>
            </a:endParaRPr>
          </a:p>
        </p:txBody>
      </p:sp>
      <p:sp>
        <p:nvSpPr>
          <p:cNvPr id="7" name="Title 7"/>
          <p:cNvSpPr txBox="1">
            <a:spLocks/>
          </p:cNvSpPr>
          <p:nvPr/>
        </p:nvSpPr>
        <p:spPr>
          <a:xfrm>
            <a:off x="290964" y="2850493"/>
            <a:ext cx="299626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p</a:t>
            </a:r>
            <a:r>
              <a:rPr lang="en-US" sz="3200" b="1" dirty="0" smtClean="0">
                <a:solidFill>
                  <a:srgbClr val="00B050"/>
                </a:solidFill>
              </a:rPr>
              <a:t>ass </a:t>
            </a:r>
            <a:r>
              <a:rPr lang="en-US" sz="3200" i="1" dirty="0" smtClean="0">
                <a:solidFill>
                  <a:srgbClr val="FF0000"/>
                </a:solidFill>
              </a:rPr>
              <a:t>(n)</a:t>
            </a:r>
            <a:r>
              <a:rPr lang="en-US" sz="3200" dirty="0" smtClean="0"/>
              <a:t>:   </a:t>
            </a:r>
            <a:r>
              <a:rPr lang="en-US" sz="3200" dirty="0" smtClean="0">
                <a:solidFill>
                  <a:srgbClr val="C00000"/>
                </a:solidFill>
              </a:rPr>
              <a:t>/</a:t>
            </a:r>
            <a:r>
              <a:rPr lang="en-US" sz="3200" dirty="0" err="1" smtClean="0">
                <a:solidFill>
                  <a:srgbClr val="C00000"/>
                </a:solidFill>
              </a:rPr>
              <a:t>pa:s</a:t>
            </a:r>
            <a:r>
              <a:rPr lang="vi-VN" sz="3200" dirty="0" smtClean="0">
                <a:solidFill>
                  <a:srgbClr val="C00000"/>
                </a:solidFill>
              </a:rPr>
              <a:t>/</a:t>
            </a:r>
            <a:endParaRPr lang="en-US" sz="3200" dirty="0">
              <a:solidFill>
                <a:srgbClr val="C00000"/>
              </a:solidFill>
            </a:endParaRPr>
          </a:p>
        </p:txBody>
      </p:sp>
      <p:sp>
        <p:nvSpPr>
          <p:cNvPr id="8" name="Title 7"/>
          <p:cNvSpPr txBox="1">
            <a:spLocks/>
          </p:cNvSpPr>
          <p:nvPr/>
        </p:nvSpPr>
        <p:spPr>
          <a:xfrm>
            <a:off x="213360" y="3590868"/>
            <a:ext cx="4495800" cy="1815882"/>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dirty="0" smtClean="0"/>
              <a:t> </a:t>
            </a:r>
            <a:r>
              <a:rPr lang="en-US" sz="2800" i="1" dirty="0" smtClean="0">
                <a:solidFill>
                  <a:schemeClr val="accent2">
                    <a:lumMod val="50000"/>
                  </a:schemeClr>
                </a:solidFill>
              </a:rPr>
              <a:t>An official document</a:t>
            </a:r>
          </a:p>
          <a:p>
            <a:pPr algn="l"/>
            <a:r>
              <a:rPr lang="en-US" sz="2800" i="1" dirty="0" smtClean="0">
                <a:solidFill>
                  <a:schemeClr val="accent2">
                    <a:lumMod val="50000"/>
                  </a:schemeClr>
                </a:solidFill>
              </a:rPr>
              <a:t>that shows you have the</a:t>
            </a:r>
            <a:r>
              <a:rPr lang="vi-VN" sz="2800" i="1" dirty="0" smtClean="0">
                <a:solidFill>
                  <a:schemeClr val="accent2">
                    <a:lumMod val="50000"/>
                  </a:schemeClr>
                </a:solidFill>
              </a:rPr>
              <a:t> </a:t>
            </a:r>
            <a:r>
              <a:rPr lang="en-US" sz="2800" i="1" dirty="0" smtClean="0">
                <a:solidFill>
                  <a:schemeClr val="accent2">
                    <a:lumMod val="50000"/>
                  </a:schemeClr>
                </a:solidFill>
              </a:rPr>
              <a:t>right </a:t>
            </a:r>
            <a:r>
              <a:rPr lang="vi-VN" sz="2800" i="1" dirty="0" smtClean="0">
                <a:solidFill>
                  <a:schemeClr val="accent2">
                    <a:lumMod val="50000"/>
                  </a:schemeClr>
                </a:solidFill>
              </a:rPr>
              <a:t> </a:t>
            </a:r>
            <a:r>
              <a:rPr lang="en-US" sz="2800" i="1" dirty="0" smtClean="0">
                <a:solidFill>
                  <a:schemeClr val="accent2">
                    <a:lumMod val="50000"/>
                  </a:schemeClr>
                </a:solidFill>
              </a:rPr>
              <a:t>to enter or leave a place.</a:t>
            </a:r>
          </a:p>
          <a:p>
            <a:r>
              <a:rPr lang="en-US" sz="2800" dirty="0" smtClean="0"/>
              <a:t>=&gt; </a:t>
            </a:r>
            <a:r>
              <a:rPr lang="en-US" sz="2800" i="1" dirty="0" smtClean="0">
                <a:solidFill>
                  <a:srgbClr val="0070C0"/>
                </a:solidFill>
              </a:rPr>
              <a:t>A bus pass, boarding pass</a:t>
            </a:r>
            <a:endParaRPr lang="en-US" sz="2800" b="1" dirty="0"/>
          </a:p>
        </p:txBody>
      </p:sp>
      <p:sp>
        <p:nvSpPr>
          <p:cNvPr id="9" name="Title 7"/>
          <p:cNvSpPr txBox="1">
            <a:spLocks/>
          </p:cNvSpPr>
          <p:nvPr/>
        </p:nvSpPr>
        <p:spPr>
          <a:xfrm>
            <a:off x="57752" y="554164"/>
            <a:ext cx="3657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b="1" dirty="0" smtClean="0">
                <a:solidFill>
                  <a:srgbClr val="002060"/>
                </a:solidFill>
              </a:rPr>
              <a:t>press pass </a:t>
            </a:r>
            <a:r>
              <a:rPr lang="en-US" sz="3200" i="1" dirty="0" smtClean="0">
                <a:solidFill>
                  <a:srgbClr val="FF0000"/>
                </a:solidFill>
              </a:rPr>
              <a:t>(n)</a:t>
            </a:r>
            <a:endParaRPr lang="en-US" sz="3200" b="1" dirty="0">
              <a:solidFill>
                <a:srgbClr val="FF0000"/>
              </a:solidFill>
            </a:endParaRPr>
          </a:p>
        </p:txBody>
      </p:sp>
      <p:pic>
        <p:nvPicPr>
          <p:cNvPr id="11" name="Picture 10"/>
          <p:cNvPicPr>
            <a:picLocks noChangeAspect="1"/>
          </p:cNvPicPr>
          <p:nvPr/>
        </p:nvPicPr>
        <p:blipFill>
          <a:blip r:embed="rId3"/>
          <a:stretch>
            <a:fillRect/>
          </a:stretch>
        </p:blipFill>
        <p:spPr>
          <a:xfrm>
            <a:off x="69783" y="1058956"/>
            <a:ext cx="3188484" cy="819329"/>
          </a:xfrm>
          <a:prstGeom prst="rect">
            <a:avLst/>
          </a:prstGeom>
        </p:spPr>
      </p:pic>
    </p:spTree>
    <p:extLst>
      <p:ext uri="{BB962C8B-B14F-4D97-AF65-F5344CB8AC3E}">
        <p14:creationId xmlns:p14="http://schemas.microsoft.com/office/powerpoint/2010/main" val="143160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7"/>
          <p:cNvSpPr txBox="1">
            <a:spLocks noGrp="1"/>
          </p:cNvSpPr>
          <p:nvPr>
            <p:ph type="title"/>
          </p:nvPr>
        </p:nvSpPr>
        <p:spPr>
          <a:xfrm>
            <a:off x="3250096" y="125012"/>
            <a:ext cx="3048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7" name="Title 7"/>
          <p:cNvSpPr txBox="1">
            <a:spLocks/>
          </p:cNvSpPr>
          <p:nvPr/>
        </p:nvSpPr>
        <p:spPr>
          <a:xfrm>
            <a:off x="304800" y="684861"/>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victory</a:t>
            </a:r>
            <a:r>
              <a:rPr lang="en-US" sz="3200" b="1" dirty="0" smtClean="0">
                <a:solidFill>
                  <a:srgbClr val="002060"/>
                </a:solidFill>
              </a:rPr>
              <a:t> </a:t>
            </a:r>
            <a:r>
              <a:rPr lang="en-US" sz="3200" i="1" dirty="0" smtClean="0">
                <a:solidFill>
                  <a:srgbClr val="C00000"/>
                </a:solidFill>
              </a:rPr>
              <a:t>(n): </a:t>
            </a:r>
            <a:r>
              <a:rPr lang="en-US" sz="3200" dirty="0" smtClean="0">
                <a:solidFill>
                  <a:schemeClr val="accent6">
                    <a:lumMod val="50000"/>
                  </a:schemeClr>
                </a:solidFill>
              </a:rPr>
              <a:t>/ '</a:t>
            </a:r>
            <a:r>
              <a:rPr lang="en-US" sz="3200" dirty="0" err="1" smtClean="0">
                <a:solidFill>
                  <a:schemeClr val="accent6">
                    <a:lumMod val="50000"/>
                  </a:schemeClr>
                </a:solidFill>
              </a:rPr>
              <a:t>vɪktəri</a:t>
            </a:r>
            <a:r>
              <a:rPr lang="en-US" sz="3200" dirty="0" smtClean="0">
                <a:solidFill>
                  <a:schemeClr val="accent6">
                    <a:lumMod val="50000"/>
                  </a:schemeClr>
                </a:solidFill>
              </a:rPr>
              <a:t>/</a:t>
            </a:r>
            <a:endParaRPr lang="en-US" sz="3200" i="1" dirty="0">
              <a:solidFill>
                <a:schemeClr val="accent6">
                  <a:lumMod val="50000"/>
                </a:schemeClr>
              </a:solidFill>
            </a:endParaRPr>
          </a:p>
        </p:txBody>
      </p:sp>
      <p:sp>
        <p:nvSpPr>
          <p:cNvPr id="8" name="Title 7"/>
          <p:cNvSpPr txBox="1">
            <a:spLocks/>
          </p:cNvSpPr>
          <p:nvPr/>
        </p:nvSpPr>
        <p:spPr>
          <a:xfrm>
            <a:off x="1828800" y="1332638"/>
            <a:ext cx="6858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2800" i="1" dirty="0" smtClean="0">
                <a:solidFill>
                  <a:srgbClr val="C00000"/>
                </a:solidFill>
              </a:rPr>
              <a:t>the act of defeating an opponent or enemy</a:t>
            </a:r>
            <a:endParaRPr lang="en-US" sz="2800" i="1" dirty="0">
              <a:solidFill>
                <a:srgbClr val="C00000"/>
              </a:solidFill>
            </a:endParaRPr>
          </a:p>
        </p:txBody>
      </p:sp>
      <p:sp>
        <p:nvSpPr>
          <p:cNvPr id="9" name="Title 7"/>
          <p:cNvSpPr txBox="1">
            <a:spLocks/>
          </p:cNvSpPr>
          <p:nvPr/>
        </p:nvSpPr>
        <p:spPr>
          <a:xfrm>
            <a:off x="170621" y="2063788"/>
            <a:ext cx="772427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Obama won the presidential election.</a:t>
            </a:r>
            <a:endParaRPr lang="en-US" sz="3200" i="1" dirty="0">
              <a:solidFill>
                <a:srgbClr val="C00000"/>
              </a:solidFill>
            </a:endParaRPr>
          </a:p>
        </p:txBody>
      </p:sp>
      <p:sp>
        <p:nvSpPr>
          <p:cNvPr id="10" name="Title 7"/>
          <p:cNvSpPr txBox="1">
            <a:spLocks/>
          </p:cNvSpPr>
          <p:nvPr/>
        </p:nvSpPr>
        <p:spPr>
          <a:xfrm>
            <a:off x="6973957" y="4673388"/>
            <a:ext cx="1828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 victory</a:t>
            </a:r>
            <a:endParaRPr lang="en-US" sz="3200" b="1" i="1" dirty="0">
              <a:solidFill>
                <a:srgbClr val="00B050"/>
              </a:solidFill>
            </a:endParaRPr>
          </a:p>
        </p:txBody>
      </p:sp>
      <p:cxnSp>
        <p:nvCxnSpPr>
          <p:cNvPr id="12" name="Straight Connector 11"/>
          <p:cNvCxnSpPr/>
          <p:nvPr/>
        </p:nvCxnSpPr>
        <p:spPr>
          <a:xfrm>
            <a:off x="2488096" y="2590800"/>
            <a:ext cx="467470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itle 7"/>
          <p:cNvSpPr txBox="1">
            <a:spLocks/>
          </p:cNvSpPr>
          <p:nvPr/>
        </p:nvSpPr>
        <p:spPr>
          <a:xfrm>
            <a:off x="170621" y="3586849"/>
            <a:ext cx="5449957"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She won the competition.</a:t>
            </a:r>
            <a:endParaRPr lang="en-US" sz="3200" i="1" dirty="0">
              <a:solidFill>
                <a:srgbClr val="C00000"/>
              </a:solidFill>
            </a:endParaRPr>
          </a:p>
        </p:txBody>
      </p:sp>
      <p:cxnSp>
        <p:nvCxnSpPr>
          <p:cNvPr id="15" name="Straight Connector 14"/>
          <p:cNvCxnSpPr/>
          <p:nvPr/>
        </p:nvCxnSpPr>
        <p:spPr>
          <a:xfrm>
            <a:off x="1928191" y="4136111"/>
            <a:ext cx="332960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7"/>
          <p:cNvSpPr txBox="1">
            <a:spLocks/>
          </p:cNvSpPr>
          <p:nvPr/>
        </p:nvSpPr>
        <p:spPr>
          <a:xfrm>
            <a:off x="228600" y="5319287"/>
            <a:ext cx="5449957"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He won the game.</a:t>
            </a:r>
            <a:endParaRPr lang="en-US" sz="3200" i="1" dirty="0">
              <a:solidFill>
                <a:srgbClr val="C00000"/>
              </a:solidFill>
            </a:endParaRPr>
          </a:p>
        </p:txBody>
      </p:sp>
      <p:cxnSp>
        <p:nvCxnSpPr>
          <p:cNvPr id="20" name="Straight Connector 19"/>
          <p:cNvCxnSpPr/>
          <p:nvPr/>
        </p:nvCxnSpPr>
        <p:spPr>
          <a:xfrm>
            <a:off x="1794013" y="5791200"/>
            <a:ext cx="231913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0" idx="1"/>
          </p:cNvCxnSpPr>
          <p:nvPr/>
        </p:nvCxnSpPr>
        <p:spPr>
          <a:xfrm flipH="1" flipV="1">
            <a:off x="5582478" y="2734612"/>
            <a:ext cx="1391479" cy="2231164"/>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0" idx="1"/>
          </p:cNvCxnSpPr>
          <p:nvPr/>
        </p:nvCxnSpPr>
        <p:spPr>
          <a:xfrm flipH="1" flipV="1">
            <a:off x="4191000" y="4171624"/>
            <a:ext cx="2782957" cy="79415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0" idx="1"/>
          </p:cNvCxnSpPr>
          <p:nvPr/>
        </p:nvCxnSpPr>
        <p:spPr>
          <a:xfrm flipH="1">
            <a:off x="4267200" y="4965776"/>
            <a:ext cx="2706757" cy="58477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964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22" presetClass="entr" presetSubtype="4"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down)">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par>
                                <p:cTn id="29" presetID="22" presetClass="entr" presetSubtype="4"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randombar(horizontal)">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par>
                                <p:cTn id="42" presetID="22" presetClass="entr" presetSubtype="2"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wipe(right)">
                                      <p:cBhvr>
                                        <p:cTn id="44" dur="500"/>
                                        <p:tgtEl>
                                          <p:spTgt spid="3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ircle(in)">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4"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82941"/>
            <a:ext cx="2133600" cy="609600"/>
          </a:xfrm>
        </p:spPr>
        <p:txBody>
          <a:bodyPr>
            <a:normAutofit fontScale="25000" lnSpcReduction="20000"/>
          </a:bodyPr>
          <a:lstStyle/>
          <a:p>
            <a:r>
              <a:rPr lang="vi-VN" sz="11200" b="1" dirty="0" smtClean="0">
                <a:solidFill>
                  <a:srgbClr val="002060"/>
                </a:solidFill>
              </a:rPr>
              <a:t>go crazy</a:t>
            </a:r>
            <a:r>
              <a:rPr lang="en-US" sz="11200" dirty="0" smtClean="0"/>
              <a:t> </a:t>
            </a:r>
            <a:r>
              <a:rPr lang="en-US" sz="11200" dirty="0"/>
              <a:t>	</a:t>
            </a:r>
            <a:r>
              <a:rPr lang="en-US" dirty="0"/>
              <a:t>	</a:t>
            </a:r>
            <a:endParaRPr lang="en-US" dirty="0" smtClean="0"/>
          </a:p>
          <a:p>
            <a:pPr marL="0" indent="0">
              <a:buNone/>
            </a:pPr>
            <a:r>
              <a:rPr lang="en-US" i="1" dirty="0"/>
              <a:t> </a:t>
            </a:r>
            <a:r>
              <a:rPr lang="en-US" i="1" dirty="0" smtClean="0"/>
              <a:t>                      </a:t>
            </a:r>
            <a:endParaRPr lang="en-US" dirty="0">
              <a:solidFill>
                <a:schemeClr val="accent2">
                  <a:lumMod val="50000"/>
                </a:schemeClr>
              </a:solidFill>
            </a:endParaRPr>
          </a:p>
        </p:txBody>
      </p:sp>
      <p:sp>
        <p:nvSpPr>
          <p:cNvPr id="4" name="Title 7"/>
          <p:cNvSpPr txBox="1">
            <a:spLocks noGrp="1"/>
          </p:cNvSpPr>
          <p:nvPr>
            <p:ph type="title"/>
          </p:nvPr>
        </p:nvSpPr>
        <p:spPr>
          <a:xfrm>
            <a:off x="3124200" y="310476"/>
            <a:ext cx="2971799" cy="46166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2400" dirty="0"/>
          </a:p>
        </p:txBody>
      </p:sp>
      <p:sp>
        <p:nvSpPr>
          <p:cNvPr id="6" name="Title 7"/>
          <p:cNvSpPr txBox="1">
            <a:spLocks/>
          </p:cNvSpPr>
          <p:nvPr/>
        </p:nvSpPr>
        <p:spPr>
          <a:xfrm>
            <a:off x="2971800" y="940320"/>
            <a:ext cx="5105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3200" dirty="0" smtClean="0">
                <a:solidFill>
                  <a:schemeClr val="accent2">
                    <a:lumMod val="50000"/>
                  </a:schemeClr>
                </a:solidFill>
              </a:rPr>
              <a:t> lose control of one’s feelings</a:t>
            </a:r>
            <a:endParaRPr lang="en-US" sz="3200" dirty="0">
              <a:solidFill>
                <a:schemeClr val="accent2">
                  <a:lumMod val="50000"/>
                </a:schemeClr>
              </a:solidFill>
            </a:endParaRPr>
          </a:p>
        </p:txBody>
      </p:sp>
      <p:pic>
        <p:nvPicPr>
          <p:cNvPr id="2" name="Picture 1"/>
          <p:cNvPicPr>
            <a:picLocks noChangeAspect="1"/>
          </p:cNvPicPr>
          <p:nvPr/>
        </p:nvPicPr>
        <p:blipFill>
          <a:blip r:embed="rId2"/>
          <a:stretch>
            <a:fillRect/>
          </a:stretch>
        </p:blipFill>
        <p:spPr>
          <a:xfrm rot="21378579">
            <a:off x="204831" y="2026098"/>
            <a:ext cx="4377376" cy="3976056"/>
          </a:xfrm>
          <a:prstGeom prst="rect">
            <a:avLst/>
          </a:prstGeom>
        </p:spPr>
      </p:pic>
      <p:pic>
        <p:nvPicPr>
          <p:cNvPr id="5" name="Picture 4"/>
          <p:cNvPicPr>
            <a:picLocks noChangeAspect="1"/>
          </p:cNvPicPr>
          <p:nvPr/>
        </p:nvPicPr>
        <p:blipFill>
          <a:blip r:embed="rId3"/>
          <a:stretch>
            <a:fillRect/>
          </a:stretch>
        </p:blipFill>
        <p:spPr>
          <a:xfrm rot="182845">
            <a:off x="4908528" y="1993773"/>
            <a:ext cx="4032570" cy="3910679"/>
          </a:xfrm>
          <a:prstGeom prst="rect">
            <a:avLst/>
          </a:prstGeom>
        </p:spPr>
      </p:pic>
      <p:sp>
        <p:nvSpPr>
          <p:cNvPr id="9" name="Title 7"/>
          <p:cNvSpPr txBox="1">
            <a:spLocks/>
          </p:cNvSpPr>
          <p:nvPr/>
        </p:nvSpPr>
        <p:spPr>
          <a:xfrm>
            <a:off x="691830" y="6070835"/>
            <a:ext cx="845217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3200" dirty="0" smtClean="0">
                <a:solidFill>
                  <a:schemeClr val="accent2">
                    <a:lumMod val="50000"/>
                  </a:schemeClr>
                </a:solidFill>
              </a:rPr>
              <a:t> </a:t>
            </a:r>
            <a:r>
              <a:rPr lang="en-US" sz="2800" b="1" dirty="0" smtClean="0">
                <a:solidFill>
                  <a:srgbClr val="002060"/>
                </a:solidFill>
              </a:rPr>
              <a:t>People </a:t>
            </a:r>
            <a:r>
              <a:rPr lang="en-US" sz="2800" b="1" dirty="0" smtClean="0">
                <a:solidFill>
                  <a:srgbClr val="FF0000"/>
                </a:solidFill>
              </a:rPr>
              <a:t>went crazy </a:t>
            </a:r>
            <a:r>
              <a:rPr lang="en-US" sz="2800" b="1" dirty="0" smtClean="0">
                <a:solidFill>
                  <a:srgbClr val="002060"/>
                </a:solidFill>
              </a:rPr>
              <a:t>on the day Obama won the election.</a:t>
            </a:r>
            <a:endParaRPr lang="en-US" sz="2800" b="1" dirty="0">
              <a:solidFill>
                <a:srgbClr val="002060"/>
              </a:solidFill>
            </a:endParaRPr>
          </a:p>
        </p:txBody>
      </p:sp>
    </p:spTree>
    <p:extLst>
      <p:ext uri="{BB962C8B-B14F-4D97-AF65-F5344CB8AC3E}">
        <p14:creationId xmlns:p14="http://schemas.microsoft.com/office/powerpoint/2010/main" val="426485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125163" y="1359608"/>
            <a:ext cx="74676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b="1" dirty="0" smtClean="0">
                <a:solidFill>
                  <a:srgbClr val="00B050"/>
                </a:solidFill>
              </a:rPr>
              <a:t> </a:t>
            </a:r>
            <a:r>
              <a:rPr lang="vi-VN" sz="2800" b="1" dirty="0" smtClean="0">
                <a:solidFill>
                  <a:srgbClr val="00B050"/>
                </a:solidFill>
              </a:rPr>
              <a:t>1. Why did Tom Pilston go to Chicago?</a:t>
            </a:r>
            <a:endParaRPr lang="en-US" sz="2800" b="1" dirty="0" smtClean="0">
              <a:solidFill>
                <a:srgbClr val="00B050"/>
              </a:solidFill>
            </a:endParaRPr>
          </a:p>
          <a:p>
            <a:pPr marL="0" indent="0">
              <a:buNone/>
            </a:pPr>
            <a:endParaRPr lang="en-US" sz="2800" b="1" dirty="0">
              <a:solidFill>
                <a:srgbClr val="00B050"/>
              </a:solidFill>
            </a:endParaRPr>
          </a:p>
        </p:txBody>
      </p:sp>
      <p:sp>
        <p:nvSpPr>
          <p:cNvPr id="5" name="Subtitle 2"/>
          <p:cNvSpPr txBox="1">
            <a:spLocks/>
          </p:cNvSpPr>
          <p:nvPr/>
        </p:nvSpPr>
        <p:spPr>
          <a:xfrm>
            <a:off x="243980" y="2030860"/>
            <a:ext cx="8839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2</a:t>
            </a:r>
            <a:r>
              <a:rPr kumimoji="0" lang="vi-VN" sz="2800" b="1" i="0" u="none" strike="noStrike" kern="1200" cap="none" spc="0" normalizeH="0" baseline="0" noProof="0" dirty="0" smtClean="0">
                <a:ln>
                  <a:noFill/>
                </a:ln>
                <a:solidFill>
                  <a:srgbClr val="002060"/>
                </a:solidFill>
                <a:effectLst/>
                <a:uLnTx/>
                <a:uFillTx/>
                <a:latin typeface="+mn-lt"/>
                <a:ea typeface="+mn-ea"/>
                <a:cs typeface="+mn-cs"/>
              </a:rPr>
              <a:t>. Why couldn’t he take a photograph of Obama?</a:t>
            </a:r>
            <a:endParaRPr kumimoji="0" lang="en-US" sz="2800" b="1" i="0" u="none" strike="noStrike" kern="1200" cap="none" spc="0" normalizeH="0" baseline="0" noProof="0" dirty="0">
              <a:ln>
                <a:noFill/>
              </a:ln>
              <a:solidFill>
                <a:srgbClr val="002060"/>
              </a:solidFill>
              <a:effectLst/>
              <a:uLnTx/>
              <a:uFillTx/>
              <a:latin typeface="+mn-lt"/>
              <a:ea typeface="+mn-ea"/>
              <a:cs typeface="+mn-cs"/>
            </a:endParaRPr>
          </a:p>
        </p:txBody>
      </p:sp>
      <p:sp>
        <p:nvSpPr>
          <p:cNvPr id="6" name="Subtitle 2"/>
          <p:cNvSpPr txBox="1">
            <a:spLocks/>
          </p:cNvSpPr>
          <p:nvPr/>
        </p:nvSpPr>
        <p:spPr>
          <a:xfrm>
            <a:off x="243980" y="2656289"/>
            <a:ext cx="86106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3. What was</a:t>
            </a:r>
            <a:r>
              <a:rPr kumimoji="0" lang="vi-VN" sz="2800" b="1" i="0" u="none" strike="noStrike" kern="1200" cap="none" spc="0" normalizeH="0" noProof="0" dirty="0" smtClean="0">
                <a:ln>
                  <a:noFill/>
                </a:ln>
                <a:solidFill>
                  <a:srgbClr val="C0000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914400" y="228601"/>
            <a:ext cx="8229600" cy="609599"/>
          </a:xfrm>
          <a:prstGeom prst="rect">
            <a:avLst/>
          </a:prstGeom>
          <a:solidFill>
            <a:srgbClr val="FFFF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smtClean="0">
                <a:solidFill>
                  <a:schemeClr val="accent6">
                    <a:lumMod val="50000"/>
                  </a:schemeClr>
                </a:solidFill>
              </a:rPr>
              <a:t>Read the text again and answer the questions:</a:t>
            </a:r>
            <a:endParaRPr lang="en-US" sz="3200" b="1" dirty="0">
              <a:solidFill>
                <a:schemeClr val="accent6">
                  <a:lumMod val="50000"/>
                </a:schemeClr>
              </a:solidFill>
            </a:endParaRPr>
          </a:p>
        </p:txBody>
      </p:sp>
      <p:sp>
        <p:nvSpPr>
          <p:cNvPr id="9" name="Subtitle 2"/>
          <p:cNvSpPr>
            <a:spLocks noGrp="1"/>
          </p:cNvSpPr>
          <p:nvPr>
            <p:ph idx="1"/>
          </p:nvPr>
        </p:nvSpPr>
        <p:spPr>
          <a:xfrm>
            <a:off x="208983" y="3335289"/>
            <a:ext cx="8229600" cy="609600"/>
          </a:xfrm>
        </p:spPr>
        <p:txBody>
          <a:bodyPr>
            <a:normAutofit/>
          </a:bodyPr>
          <a:lstStyle/>
          <a:p>
            <a:pPr algn="l">
              <a:buNone/>
            </a:pPr>
            <a:r>
              <a:rPr lang="vi-VN" sz="2800" b="1" dirty="0" smtClean="0">
                <a:solidFill>
                  <a:srgbClr val="7030A0"/>
                </a:solidFill>
              </a:rPr>
              <a:t>4. Where did he take this photo?</a:t>
            </a:r>
            <a:endParaRPr lang="en-US" sz="2800" b="1" dirty="0">
              <a:solidFill>
                <a:srgbClr val="7030A0"/>
              </a:solidFill>
            </a:endParaRPr>
          </a:p>
        </p:txBody>
      </p:sp>
      <p:sp>
        <p:nvSpPr>
          <p:cNvPr id="10" name="Subtitle 2"/>
          <p:cNvSpPr txBox="1">
            <a:spLocks/>
          </p:cNvSpPr>
          <p:nvPr/>
        </p:nvSpPr>
        <p:spPr>
          <a:xfrm>
            <a:off x="200962" y="4018189"/>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results?</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1" name="Subtitle 2"/>
          <p:cNvSpPr txBox="1">
            <a:spLocks/>
          </p:cNvSpPr>
          <p:nvPr/>
        </p:nvSpPr>
        <p:spPr>
          <a:xfrm>
            <a:off x="117108" y="471497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2060"/>
                </a:solidFill>
                <a:effectLst/>
                <a:uLnTx/>
                <a:uFillTx/>
                <a:latin typeface="+mn-lt"/>
                <a:ea typeface="+mn-ea"/>
                <a:cs typeface="+mn-cs"/>
              </a:rPr>
              <a:t>6. Was he sorry that he couldn’t go inside</a:t>
            </a:r>
            <a:r>
              <a:rPr kumimoji="0" lang="vi-VN" sz="2800" b="1" i="0" u="none" strike="noStrike" kern="1200" cap="none" spc="0" normalizeH="0" noProof="0" dirty="0" smtClean="0">
                <a:ln>
                  <a:noFill/>
                </a:ln>
                <a:solidFill>
                  <a:srgbClr val="002060"/>
                </a:solidFill>
                <a:effectLst/>
                <a:uLnTx/>
                <a:uFillTx/>
                <a:latin typeface="+mn-lt"/>
                <a:ea typeface="+mn-ea"/>
                <a:cs typeface="+mn-cs"/>
              </a:rPr>
              <a:t> the center?</a:t>
            </a:r>
            <a:endParaRPr kumimoji="0" lang="en-US" sz="2800" b="1" i="0" u="none" strike="noStrike" kern="1200" cap="none" spc="0" normalizeH="0" baseline="0" noProof="0" dirty="0">
              <a:ln>
                <a:noFill/>
              </a:ln>
              <a:solidFill>
                <a:srgbClr val="002060"/>
              </a:solidFill>
              <a:effectLst/>
              <a:uLnTx/>
              <a:uFillTx/>
              <a:latin typeface="+mn-lt"/>
              <a:ea typeface="+mn-ea"/>
              <a:cs typeface="+mn-cs"/>
            </a:endParaRPr>
          </a:p>
        </p:txBody>
      </p:sp>
      <p:sp>
        <p:nvSpPr>
          <p:cNvPr id="12" name="Subtitle 2"/>
          <p:cNvSpPr txBox="1">
            <a:spLocks/>
          </p:cNvSpPr>
          <p:nvPr/>
        </p:nvSpPr>
        <p:spPr>
          <a:xfrm>
            <a:off x="200962" y="5757786"/>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C00000"/>
                </a:solidFill>
              </a:rPr>
              <a:t>7</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 What happaned when Obama won?</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pic>
        <p:nvPicPr>
          <p:cNvPr id="13" name="Picture 12"/>
          <p:cNvPicPr>
            <a:picLocks noChangeAspect="1"/>
          </p:cNvPicPr>
          <p:nvPr/>
        </p:nvPicPr>
        <p:blipFill>
          <a:blip r:embed="rId3"/>
          <a:stretch>
            <a:fillRect/>
          </a:stretch>
        </p:blipFill>
        <p:spPr>
          <a:xfrm>
            <a:off x="7239000" y="5061199"/>
            <a:ext cx="1615580" cy="1859441"/>
          </a:xfrm>
          <a:prstGeom prst="rect">
            <a:avLst/>
          </a:prstGeom>
        </p:spPr>
      </p:pic>
    </p:spTree>
    <p:extLst>
      <p:ext uri="{BB962C8B-B14F-4D97-AF65-F5344CB8AC3E}">
        <p14:creationId xmlns:p14="http://schemas.microsoft.com/office/powerpoint/2010/main" val="30464315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228601"/>
            <a:ext cx="8229600" cy="609599"/>
          </a:xfrm>
          <a:prstGeom prst="rect">
            <a:avLst/>
          </a:prstGeom>
          <a:solidFill>
            <a:srgbClr val="FFFF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smtClean="0">
                <a:solidFill>
                  <a:schemeClr val="accent6">
                    <a:lumMod val="50000"/>
                  </a:schemeClr>
                </a:solidFill>
              </a:rPr>
              <a:t>Read the text again and answer the questions:</a:t>
            </a:r>
            <a:endParaRPr lang="en-US" sz="3200" b="1" dirty="0">
              <a:solidFill>
                <a:schemeClr val="accent6">
                  <a:lumMod val="50000"/>
                </a:schemeClr>
              </a:solidFill>
            </a:endParaRPr>
          </a:p>
        </p:txBody>
      </p:sp>
      <p:pic>
        <p:nvPicPr>
          <p:cNvPr id="5" name="Picture 4"/>
          <p:cNvPicPr>
            <a:picLocks noChangeAspect="1"/>
          </p:cNvPicPr>
          <p:nvPr/>
        </p:nvPicPr>
        <p:blipFill>
          <a:blip r:embed="rId2"/>
          <a:stretch>
            <a:fillRect/>
          </a:stretch>
        </p:blipFill>
        <p:spPr>
          <a:xfrm>
            <a:off x="0" y="-83398"/>
            <a:ext cx="908383" cy="1066892"/>
          </a:xfrm>
          <a:prstGeom prst="rect">
            <a:avLst/>
          </a:prstGeom>
        </p:spPr>
      </p:pic>
      <p:sp>
        <p:nvSpPr>
          <p:cNvPr id="6" name="Subtitle 2"/>
          <p:cNvSpPr txBox="1">
            <a:spLocks/>
          </p:cNvSpPr>
          <p:nvPr/>
        </p:nvSpPr>
        <p:spPr>
          <a:xfrm>
            <a:off x="381000" y="1219200"/>
            <a:ext cx="74676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vi-VN" sz="2800" b="1" dirty="0" smtClean="0">
                <a:solidFill>
                  <a:srgbClr val="00B050"/>
                </a:solidFill>
              </a:rPr>
              <a:t>1. Why did Tom Pilston go to Chicago?</a:t>
            </a:r>
            <a:endParaRPr lang="en-US" sz="2800" b="1" dirty="0">
              <a:solidFill>
                <a:srgbClr val="00B050"/>
              </a:solidFill>
            </a:endParaRPr>
          </a:p>
        </p:txBody>
      </p:sp>
      <p:sp>
        <p:nvSpPr>
          <p:cNvPr id="7" name="Subtitle 2"/>
          <p:cNvSpPr txBox="1">
            <a:spLocks/>
          </p:cNvSpPr>
          <p:nvPr/>
        </p:nvSpPr>
        <p:spPr>
          <a:xfrm>
            <a:off x="304800" y="1828800"/>
            <a:ext cx="8305800" cy="9144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=&gt; Because he wanted to photograph Obama and his family</a:t>
            </a:r>
            <a:r>
              <a:rPr lang="en-US" sz="2800" b="1" dirty="0" smtClean="0">
                <a:solidFill>
                  <a:srgbClr val="002060"/>
                </a:solidFill>
              </a:rPr>
              <a:t> </a:t>
            </a:r>
            <a:r>
              <a:rPr lang="en-US" sz="2800" b="1" dirty="0" smtClean="0">
                <a:solidFill>
                  <a:srgbClr val="002060"/>
                </a:solidFill>
                <a:latin typeface="Arial" panose="020B0604020202020204" pitchFamily="34" charset="0"/>
                <a:cs typeface="Arial" panose="020B0604020202020204" pitchFamily="34" charset="0"/>
              </a:rPr>
              <a:t>at the convention center</a:t>
            </a:r>
            <a:r>
              <a:rPr lang="vi-VN" sz="2800" b="1" dirty="0" smtClean="0">
                <a:solidFill>
                  <a:srgbClr val="002060"/>
                </a:solidFill>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8" name="Subtitle 2"/>
          <p:cNvSpPr txBox="1">
            <a:spLocks/>
          </p:cNvSpPr>
          <p:nvPr/>
        </p:nvSpPr>
        <p:spPr>
          <a:xfrm>
            <a:off x="318436" y="3124200"/>
            <a:ext cx="8305800" cy="1600200"/>
          </a:xfrm>
          <a:prstGeom prst="rect">
            <a:avLst/>
          </a:prstGeom>
        </p:spPr>
        <p:txBody>
          <a:bodyPr vert="horz" lIns="91440" tIns="45720" rIns="91440" bIns="45720" rtlCol="0">
            <a:noAutofit/>
          </a:bodyPr>
          <a:lstStyle/>
          <a:p>
            <a:pPr lvl="0">
              <a:spcBef>
                <a:spcPct val="20000"/>
              </a:spcBef>
              <a:defRPr/>
            </a:pP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2" name="Flowchart: Document 1"/>
          <p:cNvSpPr/>
          <p:nvPr/>
        </p:nvSpPr>
        <p:spPr>
          <a:xfrm>
            <a:off x="685800" y="3269494"/>
            <a:ext cx="7772400" cy="2135204"/>
          </a:xfrm>
          <a:prstGeom prst="flowChartDocumen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lnSpc>
                <a:spcPct val="150000"/>
              </a:lnSpc>
              <a:spcBef>
                <a:spcPct val="20000"/>
              </a:spcBef>
              <a:defRPr/>
            </a:pPr>
            <a:r>
              <a:rPr lang="en-US" sz="2400" dirty="0" smtClean="0"/>
              <a:t>   </a:t>
            </a:r>
            <a:r>
              <a:rPr lang="vi-VN" sz="2400" dirty="0" smtClean="0">
                <a:solidFill>
                  <a:srgbClr val="C00000"/>
                </a:solidFill>
              </a:rPr>
              <a:t>On </a:t>
            </a:r>
            <a:r>
              <a:rPr lang="vi-VN" sz="2400" dirty="0">
                <a:solidFill>
                  <a:srgbClr val="C00000"/>
                </a:solidFill>
              </a:rPr>
              <a:t>November 4th, I arrived in Chicago late in the evening. I wanted to photograph Barack Obama and his family in the convention center, </a:t>
            </a:r>
            <a:r>
              <a:rPr lang="en-US" sz="2400" dirty="0">
                <a:solidFill>
                  <a:srgbClr val="C00000"/>
                </a:solidFill>
              </a:rPr>
              <a:t>………</a:t>
            </a:r>
            <a:endParaRPr lang="en-US" sz="2400" b="1" dirty="0">
              <a:solidFill>
                <a:srgbClr val="C00000"/>
              </a:solidFill>
              <a:latin typeface="Arial" panose="020B0604020202020204" pitchFamily="34" charset="0"/>
              <a:cs typeface="Arial" panose="020B0604020202020204" pitchFamily="34" charset="0"/>
            </a:endParaRPr>
          </a:p>
        </p:txBody>
      </p:sp>
      <p:cxnSp>
        <p:nvCxnSpPr>
          <p:cNvPr id="9" name="Straight Connector 8"/>
          <p:cNvCxnSpPr/>
          <p:nvPr/>
        </p:nvCxnSpPr>
        <p:spPr>
          <a:xfrm>
            <a:off x="2057400" y="4337096"/>
            <a:ext cx="6310964" cy="1604"/>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38200" y="4876800"/>
            <a:ext cx="3962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a:stretch>
            <a:fillRect/>
          </a:stretch>
        </p:blipFill>
        <p:spPr>
          <a:xfrm>
            <a:off x="7674874" y="5261665"/>
            <a:ext cx="1386980" cy="1596335"/>
          </a:xfrm>
          <a:prstGeom prst="rect">
            <a:avLst/>
          </a:prstGeom>
        </p:spPr>
      </p:pic>
      <p:cxnSp>
        <p:nvCxnSpPr>
          <p:cNvPr id="13" name="Straight Connector 12"/>
          <p:cNvCxnSpPr/>
          <p:nvPr/>
        </p:nvCxnSpPr>
        <p:spPr>
          <a:xfrm>
            <a:off x="4495800" y="1676400"/>
            <a:ext cx="23622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38200" y="1676400"/>
            <a:ext cx="762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481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nodePh="1">
                                  <p:stCondLst>
                                    <p:cond delay="0"/>
                                  </p:stCondLst>
                                  <p:endCondLst>
                                    <p:cond evt="begin" delay="0">
                                      <p:tn val="15"/>
                                    </p:cond>
                                  </p:end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par>
                                <p:cTn id="23" presetID="6" presetClass="entr" presetSubtype="16" fill="hold" grpId="1"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animBg="1"/>
      <p:bldP spid="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p:nvPr/>
        </p:nvSpPr>
        <p:spPr>
          <a:xfrm>
            <a:off x="533400" y="2819400"/>
            <a:ext cx="8325792" cy="3657600"/>
          </a:xfrm>
          <a:prstGeom prst="horizontalScroll">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381000" y="914400"/>
            <a:ext cx="8763000" cy="523220"/>
          </a:xfrm>
          <a:prstGeom prst="rect">
            <a:avLst/>
          </a:prstGeom>
        </p:spPr>
        <p:txBody>
          <a:bodyPr wrap="square">
            <a:spAutoFit/>
          </a:bodyPr>
          <a:lstStyle/>
          <a:p>
            <a:pPr lvl="0">
              <a:spcBef>
                <a:spcPct val="20000"/>
              </a:spcBef>
              <a:defRPr/>
            </a:pPr>
            <a:r>
              <a:rPr lang="vi-VN" sz="2800" b="1" dirty="0">
                <a:solidFill>
                  <a:srgbClr val="002060"/>
                </a:solidFill>
              </a:rPr>
              <a:t>2. Why couldn’t he take a photograph of Obama?</a:t>
            </a:r>
            <a:endParaRPr lang="en-US" sz="2800" b="1" dirty="0">
              <a:solidFill>
                <a:srgbClr val="002060"/>
              </a:solidFill>
            </a:endParaRPr>
          </a:p>
        </p:txBody>
      </p:sp>
      <p:sp>
        <p:nvSpPr>
          <p:cNvPr id="5" name="Subtitle 2"/>
          <p:cNvSpPr txBox="1">
            <a:spLocks/>
          </p:cNvSpPr>
          <p:nvPr/>
        </p:nvSpPr>
        <p:spPr>
          <a:xfrm>
            <a:off x="381000" y="1600200"/>
            <a:ext cx="8305800" cy="9906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C00000"/>
                </a:solidFill>
              </a:rPr>
              <a:t>=&gt; Because he didn’t  have </a:t>
            </a:r>
            <a:r>
              <a:rPr lang="en-US" sz="2800" b="1" dirty="0" smtClean="0">
                <a:solidFill>
                  <a:srgbClr val="C00000"/>
                </a:solidFill>
                <a:latin typeface="Arial" panose="020B0604020202020204" pitchFamily="34" charset="0"/>
                <a:cs typeface="Arial" panose="020B0604020202020204" pitchFamily="34" charset="0"/>
              </a:rPr>
              <a:t>his </a:t>
            </a:r>
            <a:r>
              <a:rPr lang="vi-VN" sz="2800" b="1" dirty="0" smtClean="0">
                <a:solidFill>
                  <a:srgbClr val="C00000"/>
                </a:solidFill>
              </a:rPr>
              <a:t>press pass to go inside the convention center. </a:t>
            </a:r>
            <a:endParaRPr kumimoji="0" lang="en-US" sz="2800" b="1" i="0" u="none" strike="noStrike" kern="1200" cap="none" spc="0" normalizeH="0" baseline="0" noProof="0" dirty="0">
              <a:ln>
                <a:noFill/>
              </a:ln>
              <a:solidFill>
                <a:srgbClr val="C00000"/>
              </a:solidFill>
              <a:effectLst/>
              <a:uLnTx/>
              <a:uFillTx/>
            </a:endParaRPr>
          </a:p>
        </p:txBody>
      </p:sp>
      <p:sp>
        <p:nvSpPr>
          <p:cNvPr id="6" name="Rectangle 5"/>
          <p:cNvSpPr/>
          <p:nvPr/>
        </p:nvSpPr>
        <p:spPr>
          <a:xfrm>
            <a:off x="975360" y="3267732"/>
            <a:ext cx="7696200" cy="3477875"/>
          </a:xfrm>
          <a:prstGeom prst="rect">
            <a:avLst/>
          </a:prstGeom>
        </p:spPr>
        <p:txBody>
          <a:bodyPr wrap="square">
            <a:spAutoFit/>
          </a:bodyPr>
          <a:lstStyle/>
          <a:p>
            <a:pPr algn="just">
              <a:lnSpc>
                <a:spcPct val="150000"/>
              </a:lnSpc>
              <a:spcAft>
                <a:spcPts val="1200"/>
              </a:spcAft>
            </a:pPr>
            <a:r>
              <a:rPr lang="vi-VN" sz="2800" b="1" dirty="0">
                <a:solidFill>
                  <a:srgbClr val="7030A0"/>
                </a:solidFill>
                <a:latin typeface="Times New Roman" panose="02020603050405020304" pitchFamily="18" charset="0"/>
                <a:ea typeface="Calibri" panose="020F0502020204030204" pitchFamily="34" charset="0"/>
              </a:rPr>
              <a:t>I wanted to photograph Barack Obama and his family in the convention center, but when I got there, I discovered that I didn’t have my press pass and I couldn’t go inside</a:t>
            </a:r>
            <a:r>
              <a:rPr lang="vi-VN" sz="2800" b="1" dirty="0" smtClean="0">
                <a:solidFill>
                  <a:srgbClr val="7030A0"/>
                </a:solidFill>
                <a:latin typeface="Times New Roman" panose="02020603050405020304" pitchFamily="18" charset="0"/>
                <a:ea typeface="Calibri" panose="020F0502020204030204" pitchFamily="34" charset="0"/>
              </a:rPr>
              <a:t>.</a:t>
            </a:r>
            <a:endParaRPr lang="en-US" sz="2800" b="1" dirty="0" smtClean="0">
              <a:solidFill>
                <a:srgbClr val="7030A0"/>
              </a:solidFill>
              <a:latin typeface="Times New Roman" panose="02020603050405020304" pitchFamily="18" charset="0"/>
              <a:ea typeface="Calibri" panose="020F0502020204030204" pitchFamily="34" charset="0"/>
            </a:endParaRPr>
          </a:p>
          <a:p>
            <a:pPr algn="just">
              <a:lnSpc>
                <a:spcPct val="150000"/>
              </a:lnSpc>
              <a:spcAft>
                <a:spcPts val="1200"/>
              </a:spcAft>
            </a:pPr>
            <a:endParaRPr lang="en-US" sz="2800" dirty="0">
              <a:solidFill>
                <a:schemeClr val="accent4">
                  <a:lumMod val="50000"/>
                </a:schemeClr>
              </a:solidFill>
            </a:endParaRPr>
          </a:p>
        </p:txBody>
      </p:sp>
      <p:cxnSp>
        <p:nvCxnSpPr>
          <p:cNvPr id="10" name="Straight Connector 9"/>
          <p:cNvCxnSpPr/>
          <p:nvPr/>
        </p:nvCxnSpPr>
        <p:spPr>
          <a:xfrm>
            <a:off x="4191000" y="5181600"/>
            <a:ext cx="4444465"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066800" y="5791200"/>
            <a:ext cx="43434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8" name="Picture 17"/>
          <p:cNvPicPr>
            <a:picLocks noChangeAspect="1"/>
          </p:cNvPicPr>
          <p:nvPr/>
        </p:nvPicPr>
        <p:blipFill>
          <a:blip r:embed="rId2"/>
          <a:stretch>
            <a:fillRect/>
          </a:stretch>
        </p:blipFill>
        <p:spPr>
          <a:xfrm>
            <a:off x="7589380" y="5284057"/>
            <a:ext cx="1361252" cy="1566724"/>
          </a:xfrm>
          <a:prstGeom prst="rect">
            <a:avLst/>
          </a:prstGeom>
        </p:spPr>
      </p:pic>
      <p:cxnSp>
        <p:nvCxnSpPr>
          <p:cNvPr id="11" name="Straight Connector 10"/>
          <p:cNvCxnSpPr/>
          <p:nvPr/>
        </p:nvCxnSpPr>
        <p:spPr>
          <a:xfrm>
            <a:off x="3733800" y="1371600"/>
            <a:ext cx="2971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38200" y="1373204"/>
            <a:ext cx="762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7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762000" y="351140"/>
            <a:ext cx="6553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3. What was</a:t>
            </a:r>
            <a:r>
              <a:rPr kumimoji="0" lang="vi-VN" sz="2800" b="1" i="0" u="none" strike="noStrike" kern="1200" cap="none" spc="0" normalizeH="0" noProof="0" dirty="0" smtClean="0">
                <a:ln>
                  <a:noFill/>
                </a:ln>
                <a:solidFill>
                  <a:srgbClr val="C0000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5" name="Subtitle 2"/>
          <p:cNvSpPr txBox="1">
            <a:spLocks/>
          </p:cNvSpPr>
          <p:nvPr/>
        </p:nvSpPr>
        <p:spPr>
          <a:xfrm>
            <a:off x="762000" y="911501"/>
            <a:ext cx="3505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2060"/>
                </a:solidFill>
                <a:effectLst/>
                <a:uLnTx/>
                <a:uFillTx/>
                <a:latin typeface="+mn-lt"/>
                <a:ea typeface="+mn-ea"/>
                <a:cs typeface="+mn-cs"/>
              </a:rPr>
              <a:t>=&gt; It was </a:t>
            </a:r>
            <a:r>
              <a:rPr kumimoji="0" lang="en-US" sz="2800" b="1"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warm</a:t>
            </a:r>
            <a:r>
              <a:rPr kumimoji="0" lang="vi-VN" sz="2800" b="1" i="0" u="none" strike="noStrike" kern="1200" cap="none" spc="0" normalizeH="0" noProof="0" dirty="0" smtClean="0">
                <a:ln>
                  <a:noFill/>
                </a:ln>
                <a:solidFill>
                  <a:srgbClr val="002060"/>
                </a:solidFill>
                <a:effectLst/>
                <a:uLnTx/>
                <a:uFillTx/>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6" name="Rectangle 5"/>
          <p:cNvSpPr/>
          <p:nvPr/>
        </p:nvSpPr>
        <p:spPr>
          <a:xfrm>
            <a:off x="762000" y="1584039"/>
            <a:ext cx="6732880" cy="523220"/>
          </a:xfrm>
          <a:prstGeom prst="rect">
            <a:avLst/>
          </a:prstGeom>
        </p:spPr>
        <p:txBody>
          <a:bodyPr wrap="square">
            <a:spAutoFit/>
          </a:bodyPr>
          <a:lstStyle/>
          <a:p>
            <a:r>
              <a:rPr lang="en-US" sz="2800" b="1" dirty="0" smtClean="0">
                <a:solidFill>
                  <a:srgbClr val="7030A0"/>
                </a:solidFill>
                <a:latin typeface="Arial" panose="020B0604020202020204" pitchFamily="34" charset="0"/>
                <a:cs typeface="Arial" panose="020B0604020202020204" pitchFamily="34" charset="0"/>
              </a:rPr>
              <a:t>4. </a:t>
            </a:r>
            <a:r>
              <a:rPr lang="vi-VN" sz="2800" b="1" dirty="0" smtClean="0">
                <a:solidFill>
                  <a:srgbClr val="7030A0"/>
                </a:solidFill>
                <a:latin typeface="Arial" panose="020B0604020202020204" pitchFamily="34" charset="0"/>
                <a:cs typeface="Arial" panose="020B0604020202020204" pitchFamily="34" charset="0"/>
              </a:rPr>
              <a:t> </a:t>
            </a:r>
            <a:r>
              <a:rPr lang="vi-VN" sz="2800" b="1" dirty="0">
                <a:solidFill>
                  <a:srgbClr val="7030A0"/>
                </a:solidFill>
                <a:latin typeface="Arial" panose="020B0604020202020204" pitchFamily="34" charset="0"/>
                <a:cs typeface="Arial" panose="020B0604020202020204" pitchFamily="34" charset="0"/>
              </a:rPr>
              <a:t>Where did he take this photo?</a:t>
            </a:r>
            <a:endParaRPr lang="en-US" sz="2800" b="1" dirty="0">
              <a:solidFill>
                <a:srgbClr val="7030A0"/>
              </a:solidFill>
              <a:latin typeface="Arial" panose="020B0604020202020204" pitchFamily="34" charset="0"/>
              <a:cs typeface="Arial" panose="020B0604020202020204" pitchFamily="34" charset="0"/>
            </a:endParaRPr>
          </a:p>
        </p:txBody>
      </p:sp>
      <p:sp>
        <p:nvSpPr>
          <p:cNvPr id="7" name="Subtitle 2"/>
          <p:cNvSpPr txBox="1">
            <a:spLocks/>
          </p:cNvSpPr>
          <p:nvPr/>
        </p:nvSpPr>
        <p:spPr>
          <a:xfrm>
            <a:off x="381000" y="2247677"/>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8" name="Subtitle 2"/>
          <p:cNvSpPr txBox="1">
            <a:spLocks/>
          </p:cNvSpPr>
          <p:nvPr/>
        </p:nvSpPr>
        <p:spPr>
          <a:xfrm>
            <a:off x="685800" y="2249459"/>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B050"/>
                </a:solidFill>
                <a:effectLst/>
                <a:uLnTx/>
                <a:uFillTx/>
                <a:latin typeface="+mn-lt"/>
                <a:ea typeface="+mn-ea"/>
                <a:cs typeface="+mn-cs"/>
              </a:rPr>
              <a:t>=&gt; He took this photo </a:t>
            </a:r>
            <a:r>
              <a:rPr kumimoji="0" lang="en-US" sz="2800" b="1" i="0" u="none" strike="noStrike" kern="1200" cap="none" spc="0" normalizeH="0" baseline="0" noProof="0" dirty="0" smtClean="0">
                <a:ln>
                  <a:noFill/>
                </a:ln>
                <a:solidFill>
                  <a:srgbClr val="00B050"/>
                </a:solidFill>
                <a:effectLst/>
                <a:uLnTx/>
                <a:uFillTx/>
                <a:latin typeface="Arial" panose="020B0604020202020204" pitchFamily="34" charset="0"/>
                <a:cs typeface="Arial" panose="020B0604020202020204" pitchFamily="34" charset="0"/>
              </a:rPr>
              <a:t>in the park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outside the convention center.</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3" name="Double Wave 2"/>
          <p:cNvSpPr/>
          <p:nvPr/>
        </p:nvSpPr>
        <p:spPr>
          <a:xfrm>
            <a:off x="228600" y="3429000"/>
            <a:ext cx="8637880" cy="3048000"/>
          </a:xfrm>
          <a:prstGeom prst="doubleWave">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a:off x="3048000" y="4724400"/>
            <a:ext cx="2743200" cy="176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086452" y="4190198"/>
            <a:ext cx="5452114"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048000" y="5310383"/>
            <a:ext cx="5105400"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28976" y="5865305"/>
            <a:ext cx="7324424" cy="1501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20" name="Picture 19"/>
          <p:cNvPicPr>
            <a:picLocks noChangeAspect="1"/>
          </p:cNvPicPr>
          <p:nvPr/>
        </p:nvPicPr>
        <p:blipFill>
          <a:blip r:embed="rId2"/>
          <a:stretch>
            <a:fillRect/>
          </a:stretch>
        </p:blipFill>
        <p:spPr>
          <a:xfrm>
            <a:off x="8001000" y="5403176"/>
            <a:ext cx="1264027" cy="1454824"/>
          </a:xfrm>
          <a:prstGeom prst="rect">
            <a:avLst/>
          </a:prstGeom>
        </p:spPr>
      </p:pic>
      <p:sp>
        <p:nvSpPr>
          <p:cNvPr id="9" name="Rectangle 8"/>
          <p:cNvSpPr/>
          <p:nvPr/>
        </p:nvSpPr>
        <p:spPr>
          <a:xfrm>
            <a:off x="743552" y="3657600"/>
            <a:ext cx="7620000" cy="2308324"/>
          </a:xfrm>
          <a:prstGeom prst="rect">
            <a:avLst/>
          </a:prstGeom>
        </p:spPr>
        <p:txBody>
          <a:bodyPr wrap="square">
            <a:spAutoFit/>
          </a:bodyPr>
          <a:lstStyle/>
          <a:p>
            <a:pPr algn="just">
              <a:lnSpc>
                <a:spcPct val="150000"/>
              </a:lnSpc>
            </a:pPr>
            <a:r>
              <a:rPr lang="vi-VN" sz="2400" b="1" dirty="0">
                <a:solidFill>
                  <a:srgbClr val="002060"/>
                </a:solidFill>
                <a:latin typeface="Times New Roman" panose="02020603050405020304" pitchFamily="18" charset="0"/>
                <a:ea typeface="Calibri" panose="020F0502020204030204" pitchFamily="34" charset="0"/>
              </a:rPr>
              <a:t>I walked around the park outside the center. Although it was November, it was a warm night. The atmosphere was wonderful. When I took this photo, everybody was looking at the TV screens waiting for the election results. </a:t>
            </a:r>
            <a:endParaRPr lang="en-US" sz="2400" b="1" dirty="0">
              <a:solidFill>
                <a:srgbClr val="002060"/>
              </a:solidFill>
            </a:endParaRPr>
          </a:p>
        </p:txBody>
      </p:sp>
      <p:cxnSp>
        <p:nvCxnSpPr>
          <p:cNvPr id="15" name="Straight Connector 14"/>
          <p:cNvCxnSpPr/>
          <p:nvPr/>
        </p:nvCxnSpPr>
        <p:spPr>
          <a:xfrm>
            <a:off x="3726982" y="833111"/>
            <a:ext cx="1149818"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726982" y="2107259"/>
            <a:ext cx="252141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371600" y="2069040"/>
            <a:ext cx="114981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846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up)">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4"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down)">
                                      <p:cBhvr>
                                        <p:cTn id="48" dur="500"/>
                                        <p:tgtEl>
                                          <p:spTgt spid="14"/>
                                        </p:tgtEl>
                                      </p:cBhvr>
                                    </p:animEffect>
                                  </p:childTnLst>
                                </p:cTn>
                              </p:par>
                              <p:par>
                                <p:cTn id="49" presetID="2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nodePh="1">
                                  <p:stCondLst>
                                    <p:cond delay="0"/>
                                  </p:stCondLst>
                                  <p:endCondLst>
                                    <p:cond evt="begin" delay="0">
                                      <p:tn val="54"/>
                                    </p:cond>
                                  </p:endCondLst>
                                  <p:childTnLst>
                                    <p:set>
                                      <p:cBhvr>
                                        <p:cTn id="55" dur="1" fill="hold">
                                          <p:stCondLst>
                                            <p:cond delay="0"/>
                                          </p:stCondLst>
                                        </p:cTn>
                                        <p:tgtEl>
                                          <p:spTgt spid="7"/>
                                        </p:tgtEl>
                                        <p:attrNameLst>
                                          <p:attrName>style.visibility</p:attrName>
                                        </p:attrNameLst>
                                      </p:cBhvr>
                                      <p:to>
                                        <p:strVal val="visible"/>
                                      </p:to>
                                    </p:set>
                                    <p:animEffect transition="in" filter="barn(inVertical)">
                                      <p:cBhvr>
                                        <p:cTn id="56" dur="500"/>
                                        <p:tgtEl>
                                          <p:spTgt spid="7"/>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ipe(right)">
                                      <p:cBhvr>
                                        <p:cTn id="6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3" grpId="0" animBg="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noGrp="1"/>
          </p:cNvSpPr>
          <p:nvPr>
            <p:ph idx="1"/>
          </p:nvPr>
        </p:nvSpPr>
        <p:spPr>
          <a:xfrm>
            <a:off x="533400" y="762000"/>
            <a:ext cx="8229600" cy="9144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results?</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5" name="Subtitle 2"/>
          <p:cNvSpPr txBox="1">
            <a:spLocks/>
          </p:cNvSpPr>
          <p:nvPr/>
        </p:nvSpPr>
        <p:spPr>
          <a:xfrm>
            <a:off x="304800" y="1828800"/>
            <a:ext cx="89916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People could see the election</a:t>
            </a:r>
            <a:r>
              <a:rPr kumimoji="0" lang="vi-VN" sz="2800" b="1" i="0" u="none" strike="noStrike" kern="1200" cap="none" spc="0" normalizeH="0" noProof="0" dirty="0" smtClean="0">
                <a:ln>
                  <a:noFill/>
                </a:ln>
                <a:solidFill>
                  <a:srgbClr val="7030A0"/>
                </a:solidFill>
                <a:effectLst/>
                <a:uLnTx/>
                <a:uFillTx/>
                <a:latin typeface="+mn-lt"/>
                <a:ea typeface="+mn-ea"/>
                <a:cs typeface="+mn-cs"/>
              </a:rPr>
              <a:t> results on the TV screens.</a:t>
            </a: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2" name="Vertical Scroll 1"/>
          <p:cNvSpPr/>
          <p:nvPr/>
        </p:nvSpPr>
        <p:spPr>
          <a:xfrm>
            <a:off x="685800" y="3203697"/>
            <a:ext cx="7696200" cy="2644707"/>
          </a:xfrm>
          <a:prstGeom prst="verticalScroll">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219199" y="3544948"/>
            <a:ext cx="6551596" cy="1962204"/>
          </a:xfrm>
          <a:prstGeom prst="rect">
            <a:avLst/>
          </a:prstGeom>
        </p:spPr>
        <p:txBody>
          <a:bodyPr wrap="square">
            <a:spAutoFit/>
          </a:bodyPr>
          <a:lstStyle/>
          <a:p>
            <a:pPr algn="just">
              <a:lnSpc>
                <a:spcPct val="150000"/>
              </a:lnSpc>
            </a:pPr>
            <a:r>
              <a:rPr lang="en-US" dirty="0" smtClean="0">
                <a:solidFill>
                  <a:srgbClr val="002060"/>
                </a:solidFill>
                <a:latin typeface="Times New Roman" panose="02020603050405020304" pitchFamily="18" charset="0"/>
                <a:ea typeface="Calibri" panose="020F0502020204030204" pitchFamily="34" charset="0"/>
              </a:rPr>
              <a:t>……</a:t>
            </a:r>
            <a:r>
              <a:rPr lang="vi-VN" sz="2800" dirty="0" smtClean="0">
                <a:solidFill>
                  <a:srgbClr val="002060"/>
                </a:solidFill>
                <a:latin typeface="Times New Roman" panose="02020603050405020304" pitchFamily="18" charset="0"/>
                <a:ea typeface="Calibri" panose="020F0502020204030204" pitchFamily="34" charset="0"/>
              </a:rPr>
              <a:t>When </a:t>
            </a:r>
            <a:r>
              <a:rPr lang="vi-VN" sz="2800" dirty="0">
                <a:solidFill>
                  <a:srgbClr val="002060"/>
                </a:solidFill>
                <a:latin typeface="Times New Roman" panose="02020603050405020304" pitchFamily="18" charset="0"/>
                <a:ea typeface="Calibri" panose="020F0502020204030204" pitchFamily="34" charset="0"/>
              </a:rPr>
              <a:t>I took this photo, everybody was looking at the TV screens waiting for the election results. </a:t>
            </a:r>
            <a:endParaRPr lang="en-US" sz="2800" dirty="0">
              <a:solidFill>
                <a:srgbClr val="002060"/>
              </a:solidFill>
            </a:endParaRPr>
          </a:p>
        </p:txBody>
      </p:sp>
      <p:cxnSp>
        <p:nvCxnSpPr>
          <p:cNvPr id="7" name="Straight Connector 6"/>
          <p:cNvCxnSpPr/>
          <p:nvPr/>
        </p:nvCxnSpPr>
        <p:spPr>
          <a:xfrm flipV="1">
            <a:off x="1340868" y="4800600"/>
            <a:ext cx="6308259"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40868" y="5507152"/>
            <a:ext cx="2209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4" name="Picture 13"/>
          <p:cNvPicPr>
            <a:picLocks noChangeAspect="1"/>
          </p:cNvPicPr>
          <p:nvPr/>
        </p:nvPicPr>
        <p:blipFill>
          <a:blip r:embed="rId2"/>
          <a:stretch>
            <a:fillRect/>
          </a:stretch>
        </p:blipFill>
        <p:spPr>
          <a:xfrm>
            <a:off x="7268608" y="5091716"/>
            <a:ext cx="1615580" cy="1859441"/>
          </a:xfrm>
          <a:prstGeom prst="rect">
            <a:avLst/>
          </a:prstGeom>
        </p:spPr>
      </p:pic>
      <p:cxnSp>
        <p:nvCxnSpPr>
          <p:cNvPr id="10" name="Straight Connector 9"/>
          <p:cNvCxnSpPr/>
          <p:nvPr/>
        </p:nvCxnSpPr>
        <p:spPr>
          <a:xfrm flipV="1">
            <a:off x="5867400" y="1219200"/>
            <a:ext cx="1903395"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066800" y="1219200"/>
            <a:ext cx="990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990600" y="1657373"/>
            <a:ext cx="1219200" cy="1341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075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arn(inVertical)">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Document 1"/>
          <p:cNvSpPr/>
          <p:nvPr/>
        </p:nvSpPr>
        <p:spPr>
          <a:xfrm>
            <a:off x="533401" y="2559676"/>
            <a:ext cx="8158212" cy="3841124"/>
          </a:xfrm>
          <a:prstGeom prst="flowChartDocumen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533401" y="329253"/>
            <a:ext cx="7620000" cy="954107"/>
          </a:xfrm>
          <a:prstGeom prst="rect">
            <a:avLst/>
          </a:prstGeom>
        </p:spPr>
        <p:txBody>
          <a:bodyPr wrap="square">
            <a:spAutoFit/>
          </a:bodyPr>
          <a:lstStyle/>
          <a:p>
            <a:pPr marL="342900" lvl="0" indent="-342900">
              <a:spcBef>
                <a:spcPct val="20000"/>
              </a:spcBef>
              <a:defRPr/>
            </a:pPr>
            <a:r>
              <a:rPr lang="vi-VN" sz="2800" b="1" dirty="0">
                <a:solidFill>
                  <a:srgbClr val="002060"/>
                </a:solidFill>
              </a:rPr>
              <a:t>6. Was he sorry that he couldn’t go inside the center?</a:t>
            </a:r>
            <a:endParaRPr lang="en-US" sz="2800" b="1" dirty="0">
              <a:solidFill>
                <a:srgbClr val="002060"/>
              </a:solidFill>
            </a:endParaRPr>
          </a:p>
        </p:txBody>
      </p:sp>
      <p:sp>
        <p:nvSpPr>
          <p:cNvPr id="5" name="Subtitle 2"/>
          <p:cNvSpPr txBox="1">
            <a:spLocks/>
          </p:cNvSpPr>
          <p:nvPr/>
        </p:nvSpPr>
        <p:spPr>
          <a:xfrm>
            <a:off x="685800" y="1349851"/>
            <a:ext cx="35052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=&gt; No, he wasn’t.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9" name="Rectangle 8"/>
          <p:cNvSpPr/>
          <p:nvPr/>
        </p:nvSpPr>
        <p:spPr>
          <a:xfrm>
            <a:off x="822960" y="2578927"/>
            <a:ext cx="7711440" cy="2677656"/>
          </a:xfrm>
          <a:prstGeom prst="rect">
            <a:avLst/>
          </a:prstGeom>
        </p:spPr>
        <p:txBody>
          <a:bodyPr wrap="square">
            <a:spAutoFit/>
          </a:bodyPr>
          <a:lstStyle/>
          <a:p>
            <a:pPr algn="just">
              <a:lnSpc>
                <a:spcPct val="150000"/>
              </a:lnSpc>
            </a:pPr>
            <a:r>
              <a:rPr lang="vi-VN" sz="2800" b="1" dirty="0">
                <a:solidFill>
                  <a:schemeClr val="accent3">
                    <a:lumMod val="50000"/>
                  </a:schemeClr>
                </a:solidFill>
                <a:latin typeface="Times New Roman" panose="02020603050405020304" pitchFamily="18" charset="0"/>
                <a:ea typeface="Calibri" panose="020F0502020204030204" pitchFamily="34" charset="0"/>
              </a:rPr>
              <a:t>Some people were quietly holding hands and smiling – others were tense and nervous. They felt that it was their moment. Suddenly, I realized that this was a better place to be than inside. </a:t>
            </a:r>
            <a:endParaRPr lang="en-US" sz="2800" b="1" dirty="0">
              <a:solidFill>
                <a:schemeClr val="accent3">
                  <a:lumMod val="50000"/>
                </a:schemeClr>
              </a:solidFill>
            </a:endParaRPr>
          </a:p>
        </p:txBody>
      </p:sp>
      <p:cxnSp>
        <p:nvCxnSpPr>
          <p:cNvPr id="11" name="Straight Connector 10"/>
          <p:cNvCxnSpPr/>
          <p:nvPr/>
        </p:nvCxnSpPr>
        <p:spPr>
          <a:xfrm flipV="1">
            <a:off x="914400" y="5096026"/>
            <a:ext cx="6699774"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513672" y="4495800"/>
            <a:ext cx="28683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6" name="Picture 15"/>
          <p:cNvPicPr>
            <a:picLocks noChangeAspect="1"/>
          </p:cNvPicPr>
          <p:nvPr/>
        </p:nvPicPr>
        <p:blipFill>
          <a:blip r:embed="rId2"/>
          <a:stretch>
            <a:fillRect/>
          </a:stretch>
        </p:blipFill>
        <p:spPr>
          <a:xfrm>
            <a:off x="7614174" y="4998559"/>
            <a:ext cx="1615580" cy="1859441"/>
          </a:xfrm>
          <a:prstGeom prst="rect">
            <a:avLst/>
          </a:prstGeom>
        </p:spPr>
      </p:pic>
      <p:cxnSp>
        <p:nvCxnSpPr>
          <p:cNvPr id="10" name="Straight Connector 9"/>
          <p:cNvCxnSpPr/>
          <p:nvPr/>
        </p:nvCxnSpPr>
        <p:spPr>
          <a:xfrm>
            <a:off x="2438400" y="833111"/>
            <a:ext cx="8382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794774" y="833111"/>
            <a:ext cx="28194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600200" y="1219200"/>
            <a:ext cx="1066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810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500"/>
                                        <p:tgtEl>
                                          <p:spTgt spid="2"/>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par>
                                <p:cTn id="31" presetID="22" presetClass="entr" presetSubtype="8"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37"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barn(outVertical)">
                                      <p:cBhvr>
                                        <p:cTn id="3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Card 10"/>
          <p:cNvSpPr/>
          <p:nvPr/>
        </p:nvSpPr>
        <p:spPr>
          <a:xfrm>
            <a:off x="304800" y="2057400"/>
            <a:ext cx="8571698" cy="4572000"/>
          </a:xfrm>
          <a:prstGeom prst="flowChartPunchedCard">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2"/>
          <p:cNvSpPr txBox="1">
            <a:spLocks/>
          </p:cNvSpPr>
          <p:nvPr/>
        </p:nvSpPr>
        <p:spPr>
          <a:xfrm>
            <a:off x="647700" y="504524"/>
            <a:ext cx="8229600" cy="609600"/>
          </a:xfrm>
          <a:prstGeom prst="rect">
            <a:avLst/>
          </a:prstGeom>
        </p:spPr>
        <p:txBody>
          <a:bodyPr vert="horz" lIns="91440" tIns="45720" rIns="91440" bIns="45720" rtlCol="0">
            <a:normAutofit/>
          </a:bodyPr>
          <a:lstStyle/>
          <a:p>
            <a:pPr marL="342900" lvl="0" indent="-342900">
              <a:spcBef>
                <a:spcPct val="20000"/>
              </a:spcBef>
              <a:defRPr/>
            </a:pPr>
            <a:r>
              <a:rPr lang="vi-VN" sz="2800" b="1" dirty="0" smtClean="0">
                <a:solidFill>
                  <a:srgbClr val="C00000"/>
                </a:solidFill>
              </a:rPr>
              <a:t>7</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 What </a:t>
            </a:r>
            <a:r>
              <a:rPr lang="vi-VN" sz="2800" b="1" dirty="0">
                <a:solidFill>
                  <a:srgbClr val="C00000"/>
                </a:solidFill>
              </a:rPr>
              <a:t>happened </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when Obama won?</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8" name="Subtitle 2"/>
          <p:cNvSpPr txBox="1">
            <a:spLocks/>
          </p:cNvSpPr>
          <p:nvPr/>
        </p:nvSpPr>
        <p:spPr>
          <a:xfrm>
            <a:off x="713874" y="1138663"/>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3">
                    <a:lumMod val="50000"/>
                  </a:schemeClr>
                </a:solidFill>
                <a:effectLst/>
                <a:uLnTx/>
                <a:uFillTx/>
                <a:latin typeface="+mn-lt"/>
                <a:ea typeface="+mn-ea"/>
                <a:cs typeface="+mn-cs"/>
              </a:rPr>
              <a:t>=&gt; Every</a:t>
            </a:r>
            <a:r>
              <a:rPr lang="en-US" sz="2800" b="1" dirty="0" smtClean="0">
                <a:solidFill>
                  <a:schemeClr val="accent3">
                    <a:lumMod val="50000"/>
                  </a:schemeClr>
                </a:solidFill>
                <a:latin typeface="Arial" panose="020B0604020202020204" pitchFamily="34" charset="0"/>
                <a:cs typeface="Arial" panose="020B0604020202020204" pitchFamily="34" charset="0"/>
              </a:rPr>
              <a:t>body</a:t>
            </a:r>
            <a:r>
              <a:rPr kumimoji="0" lang="vi-VN" sz="2800" b="1" i="0" u="none" strike="noStrike" kern="1200" cap="none" spc="0" normalizeH="0" baseline="0" noProof="0" dirty="0" smtClean="0">
                <a:ln>
                  <a:noFill/>
                </a:ln>
                <a:solidFill>
                  <a:schemeClr val="accent3">
                    <a:lumMod val="50000"/>
                  </a:schemeClr>
                </a:solidFill>
                <a:effectLst/>
                <a:uLnTx/>
                <a:uFillTx/>
                <a:latin typeface="Arial" panose="020B0604020202020204" pitchFamily="34" charset="0"/>
                <a:cs typeface="Arial" panose="020B0604020202020204" pitchFamily="34" charset="0"/>
              </a:rPr>
              <a:t> </a:t>
            </a:r>
            <a:r>
              <a:rPr kumimoji="0" lang="vi-VN" sz="2800" b="1" i="0" u="none" strike="noStrike" kern="1200" cap="none" spc="0" normalizeH="0" baseline="0" noProof="0" dirty="0" smtClean="0">
                <a:ln>
                  <a:noFill/>
                </a:ln>
                <a:solidFill>
                  <a:schemeClr val="accent3">
                    <a:lumMod val="50000"/>
                  </a:schemeClr>
                </a:solidFill>
                <a:effectLst/>
                <a:uLnTx/>
                <a:uFillTx/>
                <a:latin typeface="+mn-lt"/>
                <a:ea typeface="+mn-ea"/>
                <a:cs typeface="+mn-cs"/>
              </a:rPr>
              <a:t>went crazy. </a:t>
            </a:r>
            <a:endParaRPr kumimoji="0" lang="en-US" sz="2800" b="1" i="0" u="none" strike="noStrike" kern="1200" cap="none" spc="0" normalizeH="0" baseline="0" noProof="0" dirty="0">
              <a:ln>
                <a:noFill/>
              </a:ln>
              <a:solidFill>
                <a:schemeClr val="accent3">
                  <a:lumMod val="50000"/>
                </a:schemeClr>
              </a:solidFill>
              <a:effectLst/>
              <a:uLnTx/>
              <a:uFillTx/>
              <a:latin typeface="+mn-lt"/>
              <a:ea typeface="+mn-ea"/>
              <a:cs typeface="+mn-cs"/>
            </a:endParaRPr>
          </a:p>
        </p:txBody>
      </p:sp>
      <p:cxnSp>
        <p:nvCxnSpPr>
          <p:cNvPr id="12" name="Straight Connector 11"/>
          <p:cNvCxnSpPr/>
          <p:nvPr/>
        </p:nvCxnSpPr>
        <p:spPr>
          <a:xfrm>
            <a:off x="1143000" y="4038600"/>
            <a:ext cx="7543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143000" y="4572000"/>
            <a:ext cx="1371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2676122" y="4572000"/>
            <a:ext cx="6010678"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20" name="Picture 19"/>
          <p:cNvPicPr>
            <a:picLocks noChangeAspect="1"/>
          </p:cNvPicPr>
          <p:nvPr/>
        </p:nvPicPr>
        <p:blipFill>
          <a:blip r:embed="rId2"/>
          <a:stretch>
            <a:fillRect/>
          </a:stretch>
        </p:blipFill>
        <p:spPr>
          <a:xfrm>
            <a:off x="7614174" y="5085416"/>
            <a:ext cx="1520866" cy="1750431"/>
          </a:xfrm>
          <a:prstGeom prst="rect">
            <a:avLst/>
          </a:prstGeom>
        </p:spPr>
      </p:pic>
      <p:sp>
        <p:nvSpPr>
          <p:cNvPr id="10" name="Rectangle 9"/>
          <p:cNvSpPr/>
          <p:nvPr/>
        </p:nvSpPr>
        <p:spPr>
          <a:xfrm>
            <a:off x="1014262" y="2360031"/>
            <a:ext cx="7848600" cy="3911135"/>
          </a:xfrm>
          <a:prstGeom prst="rect">
            <a:avLst/>
          </a:prstGeom>
        </p:spPr>
        <p:txBody>
          <a:bodyPr wrap="square">
            <a:spAutoFit/>
          </a:bodyPr>
          <a:lstStyle/>
          <a:p>
            <a:pPr algn="just">
              <a:lnSpc>
                <a:spcPct val="150000"/>
              </a:lnSpc>
            </a:pPr>
            <a:r>
              <a:rPr lang="vi-VN" sz="2400" b="1" dirty="0">
                <a:solidFill>
                  <a:srgbClr val="002060"/>
                </a:solidFill>
                <a:latin typeface="Times New Roman" panose="02020603050405020304" pitchFamily="18" charset="0"/>
                <a:ea typeface="Calibri" panose="020F0502020204030204" pitchFamily="34" charset="0"/>
              </a:rPr>
              <a:t>I 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2400" b="1" dirty="0">
              <a:solidFill>
                <a:srgbClr val="002060"/>
              </a:solidFill>
            </a:endParaRPr>
          </a:p>
        </p:txBody>
      </p:sp>
      <p:cxnSp>
        <p:nvCxnSpPr>
          <p:cNvPr id="13" name="Straight Connector 12"/>
          <p:cNvCxnSpPr/>
          <p:nvPr/>
        </p:nvCxnSpPr>
        <p:spPr>
          <a:xfrm>
            <a:off x="1143000" y="990600"/>
            <a:ext cx="25908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29200" y="990600"/>
            <a:ext cx="19050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5492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86813"/>
            <a:ext cx="3810000" cy="616857"/>
          </a:xfrm>
        </p:spPr>
        <p:txBody>
          <a:bodyPr>
            <a:normAutofit/>
          </a:bodyPr>
          <a:lstStyle/>
          <a:p>
            <a:r>
              <a:rPr lang="en-US" sz="3200" b="1" dirty="0" smtClean="0">
                <a:solidFill>
                  <a:srgbClr val="FF0000"/>
                </a:solidFill>
              </a:rPr>
              <a:t>What’s happening?</a:t>
            </a:r>
            <a:endParaRPr lang="en-US" sz="3200" b="1" dirty="0">
              <a:solidFill>
                <a:srgbClr val="FF0000"/>
              </a:solidFill>
            </a:endParaRPr>
          </a:p>
        </p:txBody>
      </p:sp>
      <p:sp>
        <p:nvSpPr>
          <p:cNvPr id="5" name="Title 1"/>
          <p:cNvSpPr txBox="1">
            <a:spLocks/>
          </p:cNvSpPr>
          <p:nvPr/>
        </p:nvSpPr>
        <p:spPr>
          <a:xfrm>
            <a:off x="466823" y="5562600"/>
            <a:ext cx="8305800" cy="978947"/>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400" b="1" dirty="0" smtClean="0">
                <a:solidFill>
                  <a:srgbClr val="002060"/>
                </a:solidFill>
                <a:latin typeface="Times New Roman" panose="02020603050405020304" pitchFamily="18" charset="0"/>
                <a:cs typeface="Times New Roman" panose="02020603050405020304" pitchFamily="18" charset="0"/>
              </a:rPr>
              <a:t>People </a:t>
            </a:r>
            <a:r>
              <a:rPr lang="vi-VN" sz="2400" b="1" dirty="0" smtClean="0">
                <a:solidFill>
                  <a:srgbClr val="002060"/>
                </a:solidFill>
                <a:latin typeface="Times New Roman" panose="02020603050405020304" pitchFamily="18" charset="0"/>
                <a:cs typeface="Times New Roman" panose="02020603050405020304" pitchFamily="18" charset="0"/>
              </a:rPr>
              <a:t>were</a:t>
            </a:r>
            <a:r>
              <a:rPr lang="en-US" sz="2400" b="1" dirty="0" smtClean="0">
                <a:solidFill>
                  <a:srgbClr val="002060"/>
                </a:solidFill>
                <a:latin typeface="Times New Roman" panose="02020603050405020304" pitchFamily="18" charset="0"/>
                <a:cs typeface="Times New Roman" panose="02020603050405020304" pitchFamily="18" charset="0"/>
              </a:rPr>
              <a:t> looking at a screen in Chicago to see if Barack </a:t>
            </a:r>
            <a:r>
              <a:rPr lang="en-US" sz="2400" b="1" dirty="0" err="1" smtClean="0">
                <a:solidFill>
                  <a:srgbClr val="002060"/>
                </a:solidFill>
                <a:latin typeface="Times New Roman" panose="02020603050405020304" pitchFamily="18" charset="0"/>
                <a:cs typeface="Times New Roman" panose="02020603050405020304" pitchFamily="18" charset="0"/>
              </a:rPr>
              <a:t>Obama</a:t>
            </a:r>
            <a:r>
              <a:rPr lang="en-US" sz="2400" b="1" dirty="0" smtClean="0">
                <a:solidFill>
                  <a:srgbClr val="002060"/>
                </a:solidFill>
                <a:latin typeface="Times New Roman" panose="02020603050405020304" pitchFamily="18" charset="0"/>
                <a:cs typeface="Times New Roman" panose="02020603050405020304" pitchFamily="18" charset="0"/>
              </a:rPr>
              <a:t> ha</a:t>
            </a:r>
            <a:r>
              <a:rPr lang="vi-VN" sz="2400" b="1" dirty="0" smtClean="0">
                <a:solidFill>
                  <a:srgbClr val="002060"/>
                </a:solidFill>
                <a:latin typeface="Times New Roman" panose="02020603050405020304" pitchFamily="18" charset="0"/>
                <a:cs typeface="Times New Roman" panose="02020603050405020304" pitchFamily="18" charset="0"/>
              </a:rPr>
              <a:t>d</a:t>
            </a:r>
            <a:r>
              <a:rPr lang="en-US" sz="2400" b="1" dirty="0" smtClean="0">
                <a:solidFill>
                  <a:srgbClr val="002060"/>
                </a:solidFill>
                <a:latin typeface="Times New Roman" panose="02020603050405020304" pitchFamily="18" charset="0"/>
                <a:cs typeface="Times New Roman" panose="02020603050405020304" pitchFamily="18" charset="0"/>
              </a:rPr>
              <a:t> won the election on November 4th, 2008.</a:t>
            </a:r>
            <a:endParaRPr lang="en-US" sz="2400" b="1" dirty="0">
              <a:solidFill>
                <a:srgbClr val="00206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533797" y="1030760"/>
            <a:ext cx="4641519" cy="4248602"/>
          </a:xfrm>
          <a:prstGeom prst="rect">
            <a:avLst/>
          </a:prstGeom>
        </p:spPr>
      </p:pic>
      <p:pic>
        <p:nvPicPr>
          <p:cNvPr id="10" name="Picture 9"/>
          <p:cNvPicPr>
            <a:picLocks noChangeAspect="1"/>
          </p:cNvPicPr>
          <p:nvPr/>
        </p:nvPicPr>
        <p:blipFill>
          <a:blip r:embed="rId3"/>
          <a:stretch>
            <a:fillRect/>
          </a:stretch>
        </p:blipFill>
        <p:spPr>
          <a:xfrm>
            <a:off x="484469" y="4772806"/>
            <a:ext cx="4468610" cy="561194"/>
          </a:xfrm>
          <a:prstGeom prst="rect">
            <a:avLst/>
          </a:prstGeom>
        </p:spPr>
      </p:pic>
      <p:sp>
        <p:nvSpPr>
          <p:cNvPr id="11" name="TextBox 10"/>
          <p:cNvSpPr txBox="1"/>
          <p:nvPr/>
        </p:nvSpPr>
        <p:spPr>
          <a:xfrm rot="20661971">
            <a:off x="45719" y="228600"/>
            <a:ext cx="1524000" cy="369332"/>
          </a:xfrm>
          <a:prstGeom prst="rect">
            <a:avLst/>
          </a:prstGeom>
          <a:solidFill>
            <a:srgbClr val="FFFF00"/>
          </a:solidFill>
          <a:ln>
            <a:solidFill>
              <a:srgbClr val="FF0000"/>
            </a:solidFill>
          </a:ln>
        </p:spPr>
        <p:txBody>
          <a:bodyPr wrap="square" rtlCol="0">
            <a:spAutoFit/>
          </a:bodyPr>
          <a:lstStyle/>
          <a:p>
            <a:r>
              <a:rPr lang="en-US" b="1" dirty="0">
                <a:solidFill>
                  <a:srgbClr val="FF0000"/>
                </a:solidFill>
              </a:rPr>
              <a:t>C</a:t>
            </a:r>
            <a:r>
              <a:rPr lang="en-US" b="1" dirty="0" smtClean="0">
                <a:solidFill>
                  <a:srgbClr val="FF0000"/>
                </a:solidFill>
              </a:rPr>
              <a:t>onsolidation</a:t>
            </a:r>
            <a:endParaRPr lang="en-US" b="1" dirty="0">
              <a:solidFill>
                <a:srgbClr val="FF0000"/>
              </a:solidFill>
            </a:endParaRPr>
          </a:p>
        </p:txBody>
      </p:sp>
      <p:pic>
        <p:nvPicPr>
          <p:cNvPr id="1026" name="Picture 2" descr="Kết quả hình ảnh cho image for obama's victo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97381">
            <a:off x="5271786" y="1134475"/>
            <a:ext cx="3483670" cy="419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5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2740</TotalTime>
  <Words>1010</Words>
  <Application>Microsoft Office PowerPoint</Application>
  <PresentationFormat>On-screen Show (4:3)</PresentationFormat>
  <Paragraphs>122</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Times New Roman</vt:lpstr>
      <vt:lpstr>Office Theme</vt:lpstr>
      <vt:lpstr>PowerPoint Presentation</vt:lpstr>
      <vt:lpstr>PowerPoint Presentation</vt:lpstr>
      <vt:lpstr>PowerPoint Presentation</vt:lpstr>
      <vt:lpstr>Task 1: Reorder the paragraphs to make a complete text</vt:lpstr>
      <vt:lpstr>Task 1: Reorder the paragraphs to make a complete text</vt:lpstr>
      <vt:lpstr>vocabulary</vt:lpstr>
      <vt:lpstr>vocabulary</vt:lpstr>
      <vt:lpstr>vocabulary</vt:lpstr>
      <vt:lpstr>PowerPoint Presentation</vt:lpstr>
      <vt:lpstr>vocabulary</vt:lpstr>
      <vt:lpstr>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happening?</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dc:creator>
  <cp:lastModifiedBy>Microsoft</cp:lastModifiedBy>
  <cp:revision>204</cp:revision>
  <dcterms:created xsi:type="dcterms:W3CDTF">2017-04-19T18:18:38Z</dcterms:created>
  <dcterms:modified xsi:type="dcterms:W3CDTF">2018-04-02T17:07:46Z</dcterms:modified>
</cp:coreProperties>
</file>